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7" r:id="rId2"/>
    <p:sldId id="272" r:id="rId3"/>
    <p:sldId id="263" r:id="rId4"/>
    <p:sldId id="258" r:id="rId5"/>
    <p:sldId id="260" r:id="rId6"/>
    <p:sldId id="264" r:id="rId7"/>
    <p:sldId id="266" r:id="rId8"/>
    <p:sldId id="265" r:id="rId9"/>
    <p:sldId id="273" r:id="rId10"/>
    <p:sldId id="274" r:id="rId11"/>
    <p:sldId id="275" r:id="rId12"/>
    <p:sldId id="276" r:id="rId13"/>
    <p:sldId id="277" r:id="rId14"/>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bw"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4"/>
    <p:restoredTop sz="94718"/>
  </p:normalViewPr>
  <p:slideViewPr>
    <p:cSldViewPr snapToGrid="0" snapToObjects="1">
      <p:cViewPr varScale="1">
        <p:scale>
          <a:sx n="117" d="100"/>
          <a:sy n="117" d="100"/>
        </p:scale>
        <p:origin x="1216"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41FCD-EB6E-E240-B10D-8D73E8F7EEB3}" type="datetimeFigureOut">
              <a:rPr kumimoji="1" lang="ja-JP" altLang="en-US" smtClean="0"/>
              <a:t>2022/8/23</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149240-11D2-6948-8A9F-AAAED32B0073}" type="slidenum">
              <a:rPr kumimoji="1" lang="ja-JP" altLang="en-US" smtClean="0"/>
              <a:t>‹#›</a:t>
            </a:fld>
            <a:endParaRPr kumimoji="1" lang="ja-JP" altLang="en-US"/>
          </a:p>
        </p:txBody>
      </p:sp>
    </p:spTree>
    <p:extLst>
      <p:ext uri="{BB962C8B-B14F-4D97-AF65-F5344CB8AC3E}">
        <p14:creationId xmlns:p14="http://schemas.microsoft.com/office/powerpoint/2010/main" val="381971785"/>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1861486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3246059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647932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120640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4102415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2587002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4224997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4111164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3263358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3208643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8B3D474-7246-F940-9309-B2EA971D8C7B}" type="datetimeFigureOut">
              <a:rPr kumimoji="1" lang="ja-JP" altLang="en-US" smtClean="0"/>
              <a:t>2022/8/23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655400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B3D474-7246-F940-9309-B2EA971D8C7B}" type="datetimeFigureOut">
              <a:rPr kumimoji="1" lang="ja-JP" altLang="en-US" smtClean="0"/>
              <a:t>2022/8/23</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B03FB0-3DCF-B44E-BC3B-D62D2388845F}" type="slidenum">
              <a:rPr kumimoji="1" lang="ja-JP" altLang="en-US" smtClean="0"/>
              <a:t>‹#›</a:t>
            </a:fld>
            <a:endParaRPr kumimoji="1" lang="ja-JP" altLang="en-US"/>
          </a:p>
        </p:txBody>
      </p:sp>
    </p:spTree>
    <p:extLst>
      <p:ext uri="{BB962C8B-B14F-4D97-AF65-F5344CB8AC3E}">
        <p14:creationId xmlns:p14="http://schemas.microsoft.com/office/powerpoint/2010/main" val="1598043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www.pianokyousitsu.com/area/hiroshima/" TargetMode="External"/><Relationship Id="rId4" Type="http://schemas.openxmlformats.org/officeDocument/2006/relationships/hyperlink" Target="http://okochama.jp/school/34.php"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suumo.jp/house/hj/front/HJD3L0201.do?TD=34&amp;IT=02&amp;GA=HJD3L0201&amp;DC=01" TargetMode="External"/><Relationship Id="rId4" Type="http://schemas.openxmlformats.org/officeDocument/2006/relationships/hyperlink" Target="http://www.h-bn.jp/?page_id=1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322727" y="265757"/>
            <a:ext cx="2821273" cy="6735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pic>
        <p:nvPicPr>
          <p:cNvPr id="17" name="図 16" descr="スクリーンショット 2015-04-30 20.32.55.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1087" y="2031131"/>
            <a:ext cx="4381363" cy="1416924"/>
          </a:xfrm>
          <a:prstGeom prst="rect">
            <a:avLst/>
          </a:prstGeom>
        </p:spPr>
      </p:pic>
      <p:sp>
        <p:nvSpPr>
          <p:cNvPr id="8" name="テキスト ボックス 7"/>
          <p:cNvSpPr txBox="1"/>
          <p:nvPr/>
        </p:nvSpPr>
        <p:spPr>
          <a:xfrm>
            <a:off x="5092597" y="2787158"/>
            <a:ext cx="2540087" cy="461665"/>
          </a:xfrm>
          <a:prstGeom prst="rect">
            <a:avLst/>
          </a:prstGeom>
          <a:noFill/>
        </p:spPr>
        <p:txBody>
          <a:bodyPr wrap="square" rtlCol="0">
            <a:spAutoFit/>
          </a:bodyPr>
          <a:lstStyle/>
          <a:p>
            <a:r>
              <a:rPr lang="ja-JP" altLang="en-US" sz="2400" dirty="0"/>
              <a:t>営業マニュアル</a:t>
            </a:r>
            <a:endParaRPr kumimoji="1" lang="ja-JP" altLang="en-US" sz="2400" dirty="0"/>
          </a:p>
        </p:txBody>
      </p:sp>
      <p:pic>
        <p:nvPicPr>
          <p:cNvPr id="9" name="図 8" descr="スクリーンショット 2015-07-04 16.34.1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926" y="3409261"/>
            <a:ext cx="7354476" cy="164495"/>
          </a:xfrm>
          <a:prstGeom prst="rect">
            <a:avLst/>
          </a:prstGeom>
        </p:spPr>
      </p:pic>
      <p:sp>
        <p:nvSpPr>
          <p:cNvPr id="20" name="テキスト ボックス 19"/>
          <p:cNvSpPr txBox="1"/>
          <p:nvPr/>
        </p:nvSpPr>
        <p:spPr>
          <a:xfrm>
            <a:off x="6499606" y="6223939"/>
            <a:ext cx="2540087" cy="261610"/>
          </a:xfrm>
          <a:prstGeom prst="rect">
            <a:avLst/>
          </a:prstGeom>
          <a:noFill/>
        </p:spPr>
        <p:txBody>
          <a:bodyPr wrap="square" rtlCol="0">
            <a:spAutoFit/>
          </a:bodyPr>
          <a:lstStyle/>
          <a:p>
            <a:pPr algn="r"/>
            <a:r>
              <a:rPr lang="en-US" altLang="ja-JP" sz="1100" dirty="0"/>
              <a:t>2021/07/01</a:t>
            </a:r>
            <a:r>
              <a:rPr lang="ja-JP" altLang="en-US" sz="1100" dirty="0"/>
              <a:t>版</a:t>
            </a:r>
            <a:endParaRPr kumimoji="1" lang="ja-JP" altLang="en-US" sz="1100" dirty="0"/>
          </a:p>
        </p:txBody>
      </p:sp>
    </p:spTree>
    <p:extLst>
      <p:ext uri="{BB962C8B-B14F-4D97-AF65-F5344CB8AC3E}">
        <p14:creationId xmlns:p14="http://schemas.microsoft.com/office/powerpoint/2010/main" val="2957462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18" name="テキスト ボックス 17"/>
          <p:cNvSpPr txBox="1"/>
          <p:nvPr/>
        </p:nvSpPr>
        <p:spPr>
          <a:xfrm>
            <a:off x="311726" y="230038"/>
            <a:ext cx="7404585" cy="369332"/>
          </a:xfrm>
          <a:prstGeom prst="rect">
            <a:avLst/>
          </a:prstGeom>
          <a:noFill/>
        </p:spPr>
        <p:txBody>
          <a:bodyPr wrap="square" rtlCol="0">
            <a:spAutoFit/>
          </a:bodyPr>
          <a:lstStyle/>
          <a:p>
            <a:r>
              <a:rPr lang="en-US" altLang="ja-JP" dirty="0"/>
              <a:t>Face.8</a:t>
            </a:r>
            <a:r>
              <a:rPr lang="ja-JP" altLang="en-US"/>
              <a:t>　</a:t>
            </a:r>
            <a:r>
              <a:rPr lang="ja-JP" altLang="en-US" dirty="0"/>
              <a:t>住宅系企業への営業ステップ（続き）</a:t>
            </a:r>
            <a:endParaRPr kumimoji="1" lang="ja-JP" altLang="en-US" dirty="0"/>
          </a:p>
        </p:txBody>
      </p:sp>
      <p:sp>
        <p:nvSpPr>
          <p:cNvPr id="9" name="テキスト ボックス 8"/>
          <p:cNvSpPr txBox="1"/>
          <p:nvPr/>
        </p:nvSpPr>
        <p:spPr>
          <a:xfrm>
            <a:off x="195206" y="683735"/>
            <a:ext cx="8685388" cy="369332"/>
          </a:xfrm>
          <a:prstGeom prst="rect">
            <a:avLst/>
          </a:prstGeom>
          <a:noFill/>
        </p:spPr>
        <p:txBody>
          <a:bodyPr wrap="square" rtlCol="0">
            <a:spAutoFit/>
          </a:bodyPr>
          <a:lstStyle/>
          <a:p>
            <a:r>
              <a:rPr lang="ja-JP" altLang="en-US" dirty="0"/>
              <a:t>住宅系企業への広告掲載ステップ　続き</a:t>
            </a:r>
            <a:endParaRPr lang="en-US" altLang="ja-JP" dirty="0"/>
          </a:p>
        </p:txBody>
      </p:sp>
      <p:sp>
        <p:nvSpPr>
          <p:cNvPr id="15" name="角丸四角形 14"/>
          <p:cNvSpPr/>
          <p:nvPr/>
        </p:nvSpPr>
        <p:spPr>
          <a:xfrm>
            <a:off x="311726" y="1223358"/>
            <a:ext cx="1037038" cy="372828"/>
          </a:xfrm>
          <a:prstGeom prst="round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STEP2</a:t>
            </a:r>
            <a:endParaRPr kumimoji="1" lang="ja-JP" altLang="en-US" dirty="0"/>
          </a:p>
        </p:txBody>
      </p:sp>
      <p:sp>
        <p:nvSpPr>
          <p:cNvPr id="16" name="角丸四角形 15"/>
          <p:cNvSpPr/>
          <p:nvPr/>
        </p:nvSpPr>
        <p:spPr>
          <a:xfrm>
            <a:off x="1348764" y="1223358"/>
            <a:ext cx="7262151" cy="372828"/>
          </a:xfrm>
          <a:prstGeom prst="roundRect">
            <a:avLst/>
          </a:prstGeom>
          <a:solidFill>
            <a:schemeClr val="bg1"/>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dirty="0">
                <a:solidFill>
                  <a:schemeClr val="tx1"/>
                </a:solidFill>
              </a:rPr>
              <a:t>DM</a:t>
            </a:r>
            <a:r>
              <a:rPr kumimoji="1" lang="ja-JP" altLang="en-US" dirty="0">
                <a:solidFill>
                  <a:schemeClr val="tx1"/>
                </a:solidFill>
              </a:rPr>
              <a:t>発送後の訪問アポ獲得のためのコール</a:t>
            </a:r>
          </a:p>
        </p:txBody>
      </p:sp>
      <p:sp>
        <p:nvSpPr>
          <p:cNvPr id="17" name="角丸四角形 16"/>
          <p:cNvSpPr/>
          <p:nvPr/>
        </p:nvSpPr>
        <p:spPr>
          <a:xfrm>
            <a:off x="311726" y="2714670"/>
            <a:ext cx="1037038" cy="372828"/>
          </a:xfrm>
          <a:prstGeom prst="round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STEP3</a:t>
            </a:r>
            <a:endParaRPr kumimoji="1" lang="ja-JP" altLang="en-US" dirty="0"/>
          </a:p>
        </p:txBody>
      </p:sp>
      <p:sp>
        <p:nvSpPr>
          <p:cNvPr id="19" name="角丸四角形 18"/>
          <p:cNvSpPr/>
          <p:nvPr/>
        </p:nvSpPr>
        <p:spPr>
          <a:xfrm>
            <a:off x="1348764" y="2714670"/>
            <a:ext cx="7262151" cy="372828"/>
          </a:xfrm>
          <a:prstGeom prst="roundRect">
            <a:avLst/>
          </a:prstGeom>
          <a:solidFill>
            <a:schemeClr val="bg1"/>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a:solidFill>
                  <a:schemeClr val="tx1"/>
                </a:solidFill>
              </a:rPr>
              <a:t>アポ獲得先への提案実施</a:t>
            </a:r>
          </a:p>
        </p:txBody>
      </p:sp>
      <p:sp>
        <p:nvSpPr>
          <p:cNvPr id="20" name="下矢印 19"/>
          <p:cNvSpPr/>
          <p:nvPr/>
        </p:nvSpPr>
        <p:spPr>
          <a:xfrm>
            <a:off x="640866" y="1724348"/>
            <a:ext cx="431129" cy="862165"/>
          </a:xfrm>
          <a:prstGeom prst="downArrow">
            <a:avLst/>
          </a:prstGeom>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1348764" y="1575578"/>
            <a:ext cx="7262151" cy="1169551"/>
          </a:xfrm>
          <a:prstGeom prst="rect">
            <a:avLst/>
          </a:prstGeom>
          <a:noFill/>
        </p:spPr>
        <p:txBody>
          <a:bodyPr wrap="square" rtlCol="0">
            <a:spAutoFit/>
          </a:bodyPr>
          <a:lstStyle/>
          <a:p>
            <a:r>
              <a:rPr lang="en-US" altLang="ja-JP" sz="1400" dirty="0"/>
              <a:t>▶</a:t>
            </a:r>
            <a:r>
              <a:rPr lang="ja-JP" altLang="en-US" sz="1400" dirty="0"/>
              <a:t>訪問アポ獲得のためのコールを実施します。</a:t>
            </a:r>
            <a:endParaRPr lang="en-US" altLang="ja-JP" sz="1400" dirty="0"/>
          </a:p>
          <a:p>
            <a:r>
              <a:rPr lang="en-US" altLang="ja-JP" sz="1400" dirty="0"/>
              <a:t>DM</a:t>
            </a:r>
            <a:r>
              <a:rPr lang="ja-JP" altLang="en-US" sz="1400" dirty="0"/>
              <a:t>が到着するタイミングを見計らって、訪問アポを獲得するためのコールを実施します。</a:t>
            </a:r>
            <a:endParaRPr lang="en-US" altLang="ja-JP" sz="1400" dirty="0"/>
          </a:p>
          <a:p>
            <a:r>
              <a:rPr lang="ja-JP" altLang="en-US" sz="1400"/>
              <a:t>コールのトークスクリプトは、別添</a:t>
            </a:r>
            <a:r>
              <a:rPr lang="ja-JP" altLang="en-US" sz="1400" dirty="0"/>
              <a:t>資料をご確認ください。</a:t>
            </a:r>
            <a:endParaRPr lang="en-US" altLang="ja-JP" sz="1400" dirty="0"/>
          </a:p>
          <a:p>
            <a:endParaRPr lang="en-US" altLang="ja-JP" sz="1400" dirty="0"/>
          </a:p>
        </p:txBody>
      </p:sp>
      <p:sp>
        <p:nvSpPr>
          <p:cNvPr id="23" name="テキスト ボックス 22"/>
          <p:cNvSpPr txBox="1"/>
          <p:nvPr/>
        </p:nvSpPr>
        <p:spPr>
          <a:xfrm>
            <a:off x="964016" y="3215655"/>
            <a:ext cx="7262151" cy="2031325"/>
          </a:xfrm>
          <a:prstGeom prst="rect">
            <a:avLst/>
          </a:prstGeom>
          <a:noFill/>
        </p:spPr>
        <p:txBody>
          <a:bodyPr wrap="square" rtlCol="0">
            <a:spAutoFit/>
          </a:bodyPr>
          <a:lstStyle/>
          <a:p>
            <a:r>
              <a:rPr lang="en-US" altLang="ja-JP" sz="1400" dirty="0"/>
              <a:t>▶</a:t>
            </a:r>
            <a:r>
              <a:rPr lang="ja-JP" altLang="en-US" sz="1400" dirty="0"/>
              <a:t>アポ獲得先に訪問し、提案を行います。</a:t>
            </a:r>
            <a:endParaRPr lang="en-US" altLang="ja-JP" sz="1400" dirty="0"/>
          </a:p>
          <a:p>
            <a:r>
              <a:rPr lang="ja-JP" altLang="en-US" sz="1400" dirty="0"/>
              <a:t>提案時に使用する資料は、下記の別添資料をご確認ください。</a:t>
            </a:r>
            <a:endParaRPr lang="en-US" altLang="ja-JP" sz="1400" dirty="0"/>
          </a:p>
          <a:p>
            <a:r>
              <a:rPr lang="ja-JP" altLang="en-US" sz="1400"/>
              <a:t>「</a:t>
            </a:r>
            <a:r>
              <a:rPr lang="en-US" altLang="ja-JP" sz="1400" dirty="0"/>
              <a:t>1_KidsDo</a:t>
            </a:r>
            <a:r>
              <a:rPr lang="ja-JP" altLang="en-US" sz="1400"/>
              <a:t>営業用資料」</a:t>
            </a:r>
            <a:endParaRPr lang="en-US" altLang="ja-JP" sz="1400" dirty="0"/>
          </a:p>
          <a:p>
            <a:r>
              <a:rPr lang="ja-JP" altLang="en-US" sz="1400"/>
              <a:t>「</a:t>
            </a:r>
            <a:r>
              <a:rPr lang="en-US" altLang="ja-JP" sz="1400" dirty="0"/>
              <a:t>2_Kidsdo</a:t>
            </a:r>
            <a:r>
              <a:rPr lang="ja-JP" altLang="en-US" sz="1400"/>
              <a:t>媒体資料」</a:t>
            </a:r>
            <a:endParaRPr lang="en-US" altLang="ja-JP" sz="1400" dirty="0"/>
          </a:p>
          <a:p>
            <a:r>
              <a:rPr lang="ja-JP" altLang="en-US" sz="1400"/>
              <a:t>「</a:t>
            </a:r>
            <a:r>
              <a:rPr lang="en-US" altLang="ja-JP" sz="1400" dirty="0"/>
              <a:t>3_KidsDo</a:t>
            </a:r>
            <a:r>
              <a:rPr lang="ja-JP" altLang="en-US" sz="1400"/>
              <a:t>広島市版配布先一覧」</a:t>
            </a:r>
            <a:endParaRPr lang="en-US" altLang="ja-JP" sz="1400" dirty="0"/>
          </a:p>
          <a:p>
            <a:r>
              <a:rPr lang="ja-JP" altLang="en-US" sz="1400"/>
              <a:t>「</a:t>
            </a:r>
            <a:r>
              <a:rPr lang="en-US" altLang="ja-JP" sz="1400" dirty="0"/>
              <a:t>5_KidsDo</a:t>
            </a:r>
            <a:r>
              <a:rPr lang="ja-JP" altLang="en-US" sz="1400"/>
              <a:t>広島版</a:t>
            </a:r>
            <a:r>
              <a:rPr lang="en-US" altLang="ja-JP" sz="1400" dirty="0"/>
              <a:t>_</a:t>
            </a:r>
            <a:r>
              <a:rPr lang="ja-JP" altLang="en-US" sz="1400"/>
              <a:t>広告枠申込書」</a:t>
            </a:r>
            <a:endParaRPr lang="en-US" altLang="ja-JP" sz="1400" dirty="0"/>
          </a:p>
          <a:p>
            <a:r>
              <a:rPr lang="ja-JP" altLang="en-US" sz="1400"/>
              <a:t>「参考</a:t>
            </a:r>
            <a:r>
              <a:rPr lang="en-US" altLang="ja-JP" sz="1400" dirty="0"/>
              <a:t>_</a:t>
            </a:r>
            <a:r>
              <a:rPr lang="en-US" altLang="ja-JP" sz="1400" dirty="0" err="1"/>
              <a:t>KidsDo</a:t>
            </a:r>
            <a:r>
              <a:rPr lang="en-US" altLang="ja-JP" sz="1400" dirty="0"/>
              <a:t>_</a:t>
            </a:r>
            <a:r>
              <a:rPr lang="ja-JP" altLang="en-US" sz="1400"/>
              <a:t>発行スケジュール」</a:t>
            </a:r>
            <a:endParaRPr lang="en-US" altLang="ja-JP" sz="1400" dirty="0"/>
          </a:p>
          <a:p>
            <a:r>
              <a:rPr lang="ja-JP" altLang="en-US" sz="1400"/>
              <a:t>「参考</a:t>
            </a:r>
            <a:r>
              <a:rPr lang="en-US" altLang="ja-JP" sz="1400" dirty="0"/>
              <a:t>_</a:t>
            </a:r>
            <a:r>
              <a:rPr lang="en" altLang="ja-JP" sz="1400" dirty="0" err="1"/>
              <a:t>KidsDo</a:t>
            </a:r>
            <a:r>
              <a:rPr lang="en" altLang="ja-JP" sz="1400" dirty="0"/>
              <a:t>_</a:t>
            </a:r>
            <a:r>
              <a:rPr lang="ja-JP" altLang="en-US" sz="1400"/>
              <a:t>商談利用</a:t>
            </a:r>
            <a:r>
              <a:rPr lang="en-US" altLang="ja-JP" sz="1400" dirty="0"/>
              <a:t>_</a:t>
            </a:r>
            <a:r>
              <a:rPr lang="ja-JP" altLang="en-US" sz="1400"/>
              <a:t>年間契約企画書サンプル」</a:t>
            </a:r>
            <a:r>
              <a:rPr lang="en-US" altLang="ja-JP" sz="1400" dirty="0"/>
              <a:t>※</a:t>
            </a:r>
            <a:r>
              <a:rPr lang="ja-JP" altLang="en-US" sz="1400"/>
              <a:t>該当業界があれば利用。</a:t>
            </a:r>
            <a:endParaRPr lang="en-US" altLang="ja-JP" sz="1400" dirty="0"/>
          </a:p>
          <a:p>
            <a:endParaRPr lang="en-US" altLang="ja-JP" sz="1400" dirty="0"/>
          </a:p>
        </p:txBody>
      </p:sp>
    </p:spTree>
    <p:extLst>
      <p:ext uri="{BB962C8B-B14F-4D97-AF65-F5344CB8AC3E}">
        <p14:creationId xmlns:p14="http://schemas.microsoft.com/office/powerpoint/2010/main" val="3892859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39" name="テキスト ボックス 38"/>
          <p:cNvSpPr txBox="1"/>
          <p:nvPr/>
        </p:nvSpPr>
        <p:spPr>
          <a:xfrm>
            <a:off x="311726" y="230038"/>
            <a:ext cx="7404585" cy="369332"/>
          </a:xfrm>
          <a:prstGeom prst="rect">
            <a:avLst/>
          </a:prstGeom>
          <a:noFill/>
        </p:spPr>
        <p:txBody>
          <a:bodyPr wrap="square" rtlCol="0">
            <a:spAutoFit/>
          </a:bodyPr>
          <a:lstStyle/>
          <a:p>
            <a:r>
              <a:rPr lang="en-US" altLang="ja-JP" dirty="0"/>
              <a:t>Face.9</a:t>
            </a:r>
            <a:r>
              <a:rPr lang="ja-JP" altLang="en-US"/>
              <a:t>　</a:t>
            </a:r>
            <a:r>
              <a:rPr lang="ja-JP" altLang="en-US" dirty="0"/>
              <a:t>その他一般企業（病院）への営業アプローチについて</a:t>
            </a:r>
            <a:endParaRPr kumimoji="1" lang="ja-JP" altLang="en-US" dirty="0"/>
          </a:p>
        </p:txBody>
      </p:sp>
      <p:sp>
        <p:nvSpPr>
          <p:cNvPr id="41" name="テキスト ボックス 40"/>
          <p:cNvSpPr txBox="1"/>
          <p:nvPr/>
        </p:nvSpPr>
        <p:spPr>
          <a:xfrm>
            <a:off x="256349" y="739320"/>
            <a:ext cx="8655039" cy="523220"/>
          </a:xfrm>
          <a:prstGeom prst="rect">
            <a:avLst/>
          </a:prstGeom>
          <a:noFill/>
        </p:spPr>
        <p:txBody>
          <a:bodyPr wrap="square" rtlCol="0">
            <a:spAutoFit/>
          </a:bodyPr>
          <a:lstStyle/>
          <a:p>
            <a:r>
              <a:rPr kumimoji="1" lang="ja-JP" altLang="en-US" sz="1400" dirty="0"/>
              <a:t>小児科、小児歯科などにも広告掲載を案内していくことは有効です。</a:t>
            </a:r>
            <a:endParaRPr lang="en-US" altLang="ja-JP" sz="1400" dirty="0"/>
          </a:p>
          <a:p>
            <a:r>
              <a:rPr kumimoji="1" lang="ja-JP" altLang="en-US" sz="1400" dirty="0"/>
              <a:t>病院へのアプローチは下記のようなステップで行います。</a:t>
            </a:r>
            <a:endParaRPr kumimoji="1" lang="en-US" altLang="ja-JP" sz="1400" dirty="0"/>
          </a:p>
        </p:txBody>
      </p:sp>
      <p:sp>
        <p:nvSpPr>
          <p:cNvPr id="8" name="角丸四角形 7"/>
          <p:cNvSpPr/>
          <p:nvPr/>
        </p:nvSpPr>
        <p:spPr>
          <a:xfrm>
            <a:off x="311726" y="1306304"/>
            <a:ext cx="1037038" cy="372828"/>
          </a:xfrm>
          <a:prstGeom prst="roundRect">
            <a:avLst/>
          </a:prstGeom>
          <a:solidFill>
            <a:schemeClr val="tx2">
              <a:lumMod val="60000"/>
              <a:lumOff val="40000"/>
            </a:schemeClr>
          </a:solidFill>
          <a:ln>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STEP1</a:t>
            </a:r>
            <a:endParaRPr kumimoji="1" lang="ja-JP" altLang="en-US" dirty="0"/>
          </a:p>
        </p:txBody>
      </p:sp>
      <p:sp>
        <p:nvSpPr>
          <p:cNvPr id="9" name="角丸四角形 8"/>
          <p:cNvSpPr/>
          <p:nvPr/>
        </p:nvSpPr>
        <p:spPr>
          <a:xfrm>
            <a:off x="1348764" y="1306304"/>
            <a:ext cx="7262151" cy="372828"/>
          </a:xfrm>
          <a:prstGeom prst="roundRect">
            <a:avLst/>
          </a:prstGeom>
          <a:solidFill>
            <a:schemeClr val="bg1"/>
          </a:solidFill>
          <a:ln>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a:solidFill>
                  <a:schemeClr val="tx1"/>
                </a:solidFill>
              </a:rPr>
              <a:t>営業対象先のリストアップ</a:t>
            </a:r>
          </a:p>
        </p:txBody>
      </p:sp>
      <p:sp>
        <p:nvSpPr>
          <p:cNvPr id="10" name="角丸四角形 9"/>
          <p:cNvSpPr/>
          <p:nvPr/>
        </p:nvSpPr>
        <p:spPr>
          <a:xfrm>
            <a:off x="311726" y="3768976"/>
            <a:ext cx="1037038" cy="372828"/>
          </a:xfrm>
          <a:prstGeom prst="roundRect">
            <a:avLst/>
          </a:prstGeom>
          <a:solidFill>
            <a:schemeClr val="tx2">
              <a:lumMod val="60000"/>
              <a:lumOff val="40000"/>
            </a:schemeClr>
          </a:solidFill>
          <a:ln>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STEP2</a:t>
            </a:r>
            <a:endParaRPr kumimoji="1" lang="ja-JP" altLang="en-US" dirty="0"/>
          </a:p>
        </p:txBody>
      </p:sp>
      <p:sp>
        <p:nvSpPr>
          <p:cNvPr id="11" name="角丸四角形 10"/>
          <p:cNvSpPr/>
          <p:nvPr/>
        </p:nvSpPr>
        <p:spPr>
          <a:xfrm>
            <a:off x="1348764" y="3768976"/>
            <a:ext cx="7262151" cy="372828"/>
          </a:xfrm>
          <a:prstGeom prst="roundRect">
            <a:avLst/>
          </a:prstGeom>
          <a:solidFill>
            <a:schemeClr val="bg1"/>
          </a:solidFill>
          <a:ln>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a:solidFill>
                  <a:schemeClr val="tx1"/>
                </a:solidFill>
              </a:rPr>
              <a:t>訪問アポ獲得のための</a:t>
            </a:r>
            <a:r>
              <a:rPr lang="ja-JP" altLang="en-US" dirty="0">
                <a:solidFill>
                  <a:schemeClr val="tx1"/>
                </a:solidFill>
              </a:rPr>
              <a:t>ファーストアプローチ</a:t>
            </a:r>
            <a:endParaRPr kumimoji="1" lang="ja-JP" altLang="en-US" dirty="0">
              <a:solidFill>
                <a:schemeClr val="tx1"/>
              </a:solidFill>
            </a:endParaRPr>
          </a:p>
        </p:txBody>
      </p:sp>
      <p:sp>
        <p:nvSpPr>
          <p:cNvPr id="15" name="下矢印 14"/>
          <p:cNvSpPr/>
          <p:nvPr/>
        </p:nvSpPr>
        <p:spPr>
          <a:xfrm>
            <a:off x="640866" y="4269966"/>
            <a:ext cx="431129" cy="862165"/>
          </a:xfrm>
          <a:prstGeom prst="downArrow">
            <a:avLst/>
          </a:prstGeom>
          <a:solidFill>
            <a:schemeClr val="accent1">
              <a:lumMod val="20000"/>
              <a:lumOff val="80000"/>
            </a:schemeClr>
          </a:solidFill>
          <a:ln>
            <a:solidFill>
              <a:schemeClr val="tx2">
                <a:lumMod val="60000"/>
                <a:lumOff val="40000"/>
              </a:schemeClr>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348764" y="4121196"/>
            <a:ext cx="7562624" cy="2031325"/>
          </a:xfrm>
          <a:prstGeom prst="rect">
            <a:avLst/>
          </a:prstGeom>
          <a:noFill/>
        </p:spPr>
        <p:txBody>
          <a:bodyPr wrap="square" rtlCol="0">
            <a:spAutoFit/>
          </a:bodyPr>
          <a:lstStyle/>
          <a:p>
            <a:r>
              <a:rPr lang="en-US" altLang="ja-JP" sz="1400" dirty="0"/>
              <a:t>▶</a:t>
            </a:r>
            <a:r>
              <a:rPr lang="ja-JP" altLang="en-US" sz="1400" dirty="0"/>
              <a:t>リストアップした病院に対して、訪問し次回訪問のためのアポイントを取ります。</a:t>
            </a:r>
            <a:endParaRPr lang="en-US" altLang="ja-JP" sz="1400" dirty="0"/>
          </a:p>
          <a:p>
            <a:r>
              <a:rPr lang="ja-JP" altLang="en-US" sz="1400" dirty="0"/>
              <a:t>・初訪時に持参する</a:t>
            </a:r>
            <a:r>
              <a:rPr lang="ja-JP" altLang="en-US" sz="1400"/>
              <a:t>資料は、</a:t>
            </a:r>
            <a:r>
              <a:rPr lang="en-US" altLang="ja-JP" sz="1400" dirty="0" err="1"/>
              <a:t>Kidsdo</a:t>
            </a:r>
            <a:r>
              <a:rPr lang="ja-JP" altLang="en-US" sz="1400"/>
              <a:t>見本誌、挨拶状です。</a:t>
            </a:r>
            <a:endParaRPr lang="en-US" altLang="ja-JP" sz="1400" dirty="0"/>
          </a:p>
          <a:p>
            <a:r>
              <a:rPr lang="ja-JP" altLang="en-US" sz="1400"/>
              <a:t>・</a:t>
            </a:r>
            <a:r>
              <a:rPr lang="ja-JP" altLang="en-US" sz="1400" dirty="0"/>
              <a:t>事前に、その病院の診療時間を調べておき、訪問する時間帯を確認します。</a:t>
            </a:r>
            <a:endParaRPr lang="en-US" altLang="ja-JP" sz="1400" dirty="0"/>
          </a:p>
          <a:p>
            <a:r>
              <a:rPr lang="ja-JP" altLang="en-US" sz="1400" dirty="0"/>
              <a:t>　診療開始直後や、午前、午後の診療終了間際などは、受付なども混雑する可能性が</a:t>
            </a:r>
            <a:endParaRPr lang="en-US" altLang="ja-JP" sz="1400" dirty="0"/>
          </a:p>
          <a:p>
            <a:r>
              <a:rPr lang="ja-JP" altLang="ja-JP" sz="1400" dirty="0"/>
              <a:t>　</a:t>
            </a:r>
            <a:r>
              <a:rPr lang="ja-JP" altLang="en-US" sz="1400" dirty="0"/>
              <a:t>あるので、それらの時間帯は避けて訪問するようにします。</a:t>
            </a:r>
            <a:endParaRPr lang="en-US" altLang="ja-JP" sz="1400" dirty="0"/>
          </a:p>
          <a:p>
            <a:r>
              <a:rPr lang="ja-JP" altLang="en-US" sz="1400" dirty="0"/>
              <a:t>・初訪時には、</a:t>
            </a:r>
            <a:r>
              <a:rPr lang="en-US" altLang="ja-JP" sz="1400" dirty="0" err="1"/>
              <a:t>KidsDo</a:t>
            </a:r>
            <a:r>
              <a:rPr lang="ja-JP" altLang="en-US" sz="1400" dirty="0"/>
              <a:t>設置のお願いということで伺います。受付で訪問の目的を説明し、</a:t>
            </a:r>
            <a:endParaRPr lang="en-US" altLang="ja-JP" sz="1400" dirty="0"/>
          </a:p>
          <a:p>
            <a:r>
              <a:rPr lang="ja-JP" altLang="ja-JP" sz="1400" dirty="0"/>
              <a:t>　</a:t>
            </a:r>
            <a:r>
              <a:rPr lang="ja-JP" altLang="en-US" sz="1400" dirty="0"/>
              <a:t>資料をお渡しし、院長先生と連絡が取れる時間帯を確認します。</a:t>
            </a:r>
            <a:endParaRPr lang="en-US" altLang="ja-JP" sz="1400" dirty="0"/>
          </a:p>
          <a:p>
            <a:r>
              <a:rPr lang="ja-JP" altLang="en-US" sz="1400" dirty="0"/>
              <a:t>・受付でうかがった時間帯に病院に連絡を行い、訪問のアポイントを取ります。</a:t>
            </a:r>
            <a:endParaRPr lang="en-US" altLang="ja-JP" sz="1400" dirty="0"/>
          </a:p>
          <a:p>
            <a:r>
              <a:rPr lang="ja-JP" altLang="en-US" sz="1400" dirty="0"/>
              <a:t>・訪問アポは診療時間中の空き時間や午前の診療終了後などになる場合が多いです。</a:t>
            </a:r>
            <a:endParaRPr lang="en-US" altLang="ja-JP" sz="1400" dirty="0"/>
          </a:p>
        </p:txBody>
      </p:sp>
      <p:sp>
        <p:nvSpPr>
          <p:cNvPr id="17" name="下矢印 16"/>
          <p:cNvSpPr/>
          <p:nvPr/>
        </p:nvSpPr>
        <p:spPr>
          <a:xfrm>
            <a:off x="640866" y="1863982"/>
            <a:ext cx="431129" cy="862165"/>
          </a:xfrm>
          <a:prstGeom prst="downArrow">
            <a:avLst/>
          </a:prstGeom>
          <a:solidFill>
            <a:schemeClr val="accent1">
              <a:lumMod val="20000"/>
              <a:lumOff val="80000"/>
            </a:schemeClr>
          </a:solidFill>
          <a:ln>
            <a:solidFill>
              <a:schemeClr val="tx2">
                <a:lumMod val="60000"/>
                <a:lumOff val="40000"/>
              </a:schemeClr>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348764" y="1679132"/>
            <a:ext cx="7262151" cy="2031325"/>
          </a:xfrm>
          <a:prstGeom prst="rect">
            <a:avLst/>
          </a:prstGeom>
          <a:noFill/>
        </p:spPr>
        <p:txBody>
          <a:bodyPr wrap="square" rtlCol="0">
            <a:spAutoFit/>
          </a:bodyPr>
          <a:lstStyle/>
          <a:p>
            <a:r>
              <a:rPr lang="en-US" altLang="ja-JP" sz="1400" dirty="0"/>
              <a:t>▶</a:t>
            </a:r>
            <a:r>
              <a:rPr lang="ja-JP" altLang="en-US" sz="1400" dirty="0"/>
              <a:t>営業でアプローチする病院をリストアップします。</a:t>
            </a:r>
            <a:endParaRPr lang="en-US" altLang="ja-JP" sz="1400" dirty="0"/>
          </a:p>
          <a:p>
            <a:r>
              <a:rPr lang="ja-JP" altLang="en-US" sz="1400" dirty="0"/>
              <a:t>以下の様な診療科目の病院が対象になります。</a:t>
            </a:r>
            <a:endParaRPr lang="en-US" altLang="ja-JP" sz="1400" dirty="0"/>
          </a:p>
          <a:p>
            <a:r>
              <a:rPr lang="ja-JP" altLang="en-US" sz="1400" dirty="0"/>
              <a:t>・小児科、小児歯科、矯正歯科、耳鼻咽喉科、皮膚科、婦人科</a:t>
            </a:r>
            <a:endParaRPr lang="en-US" altLang="ja-JP" sz="1400" dirty="0"/>
          </a:p>
          <a:p>
            <a:endParaRPr lang="en-US" altLang="ja-JP" sz="1400" dirty="0"/>
          </a:p>
          <a:p>
            <a:r>
              <a:rPr lang="ja-JP" altLang="en-US" sz="1400" dirty="0"/>
              <a:t>他社フリーペーパーに掲載している病院なども必ずチェックします。</a:t>
            </a:r>
            <a:endParaRPr lang="en-US" altLang="ja-JP" sz="1400" dirty="0"/>
          </a:p>
          <a:p>
            <a:r>
              <a:rPr lang="ja-JP" altLang="en-US" sz="1400" dirty="0"/>
              <a:t>また、子育て世代向けのポータルサイトなどで、病院を掲載している情報などがあれば</a:t>
            </a:r>
            <a:endParaRPr lang="en-US" altLang="ja-JP" sz="1400" dirty="0"/>
          </a:p>
          <a:p>
            <a:r>
              <a:rPr lang="ja-JP" altLang="en-US" sz="1400" dirty="0"/>
              <a:t>それらも参考にします。</a:t>
            </a:r>
            <a:endParaRPr lang="en-US" altLang="ja-JP" sz="1400" dirty="0"/>
          </a:p>
          <a:p>
            <a:r>
              <a:rPr lang="ja-JP" altLang="en-US" sz="1400" dirty="0"/>
              <a:t>例）広島県の場合</a:t>
            </a:r>
            <a:endParaRPr lang="en-US" altLang="ja-JP" sz="1400" dirty="0"/>
          </a:p>
          <a:p>
            <a:r>
              <a:rPr lang="en-US" altLang="ja-JP" sz="1400" dirty="0"/>
              <a:t>http://</a:t>
            </a:r>
            <a:r>
              <a:rPr lang="en-US" altLang="ja-JP" sz="1400" dirty="0" err="1"/>
              <a:t>www.ikuchan.or.jp</a:t>
            </a:r>
            <a:r>
              <a:rPr lang="en-US" altLang="ja-JP" sz="1400" dirty="0"/>
              <a:t>/service/</a:t>
            </a:r>
            <a:r>
              <a:rPr lang="en-US" altLang="ja-JP" sz="1400" dirty="0" err="1"/>
              <a:t>index.html</a:t>
            </a:r>
            <a:endParaRPr lang="en-US" altLang="ja-JP" sz="1400" dirty="0"/>
          </a:p>
        </p:txBody>
      </p:sp>
    </p:spTree>
    <p:extLst>
      <p:ext uri="{BB962C8B-B14F-4D97-AF65-F5344CB8AC3E}">
        <p14:creationId xmlns:p14="http://schemas.microsoft.com/office/powerpoint/2010/main" val="1269245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39" name="テキスト ボックス 38"/>
          <p:cNvSpPr txBox="1"/>
          <p:nvPr/>
        </p:nvSpPr>
        <p:spPr>
          <a:xfrm>
            <a:off x="311726" y="230038"/>
            <a:ext cx="7404585" cy="369332"/>
          </a:xfrm>
          <a:prstGeom prst="rect">
            <a:avLst/>
          </a:prstGeom>
          <a:noFill/>
        </p:spPr>
        <p:txBody>
          <a:bodyPr wrap="square" rtlCol="0">
            <a:spAutoFit/>
          </a:bodyPr>
          <a:lstStyle/>
          <a:p>
            <a:r>
              <a:rPr lang="en-US" altLang="ja-JP" dirty="0"/>
              <a:t>Face.10</a:t>
            </a:r>
            <a:r>
              <a:rPr lang="ja-JP" altLang="en-US"/>
              <a:t>　</a:t>
            </a:r>
            <a:r>
              <a:rPr lang="ja-JP" altLang="en-US" dirty="0"/>
              <a:t>その他一般企業（病院）への営業アプローチについて</a:t>
            </a:r>
            <a:endParaRPr kumimoji="1" lang="ja-JP" altLang="en-US" dirty="0"/>
          </a:p>
        </p:txBody>
      </p:sp>
      <p:sp>
        <p:nvSpPr>
          <p:cNvPr id="41" name="テキスト ボックス 40"/>
          <p:cNvSpPr txBox="1"/>
          <p:nvPr/>
        </p:nvSpPr>
        <p:spPr>
          <a:xfrm>
            <a:off x="256349" y="739320"/>
            <a:ext cx="8655039" cy="307777"/>
          </a:xfrm>
          <a:prstGeom prst="rect">
            <a:avLst/>
          </a:prstGeom>
          <a:noFill/>
        </p:spPr>
        <p:txBody>
          <a:bodyPr wrap="square" rtlCol="0">
            <a:spAutoFit/>
          </a:bodyPr>
          <a:lstStyle/>
          <a:p>
            <a:r>
              <a:rPr lang="ja-JP" altLang="en-US" sz="1400" dirty="0"/>
              <a:t>その他一般企業（病院）</a:t>
            </a:r>
            <a:r>
              <a:rPr kumimoji="1" lang="ja-JP" altLang="en-US" sz="1400" dirty="0"/>
              <a:t>への営業アプローチについて（続き）</a:t>
            </a:r>
            <a:endParaRPr kumimoji="1" lang="en-US" altLang="ja-JP" sz="1400" dirty="0"/>
          </a:p>
        </p:txBody>
      </p:sp>
      <p:sp>
        <p:nvSpPr>
          <p:cNvPr id="12" name="角丸四角形 11"/>
          <p:cNvSpPr/>
          <p:nvPr/>
        </p:nvSpPr>
        <p:spPr>
          <a:xfrm>
            <a:off x="311726" y="1136977"/>
            <a:ext cx="1037038" cy="372828"/>
          </a:xfrm>
          <a:prstGeom prst="roundRect">
            <a:avLst/>
          </a:prstGeom>
          <a:solidFill>
            <a:schemeClr val="tx2">
              <a:lumMod val="60000"/>
              <a:lumOff val="40000"/>
            </a:schemeClr>
          </a:solidFill>
          <a:ln>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STEP3</a:t>
            </a:r>
            <a:endParaRPr kumimoji="1" lang="ja-JP" altLang="en-US" dirty="0"/>
          </a:p>
        </p:txBody>
      </p:sp>
      <p:sp>
        <p:nvSpPr>
          <p:cNvPr id="14" name="角丸四角形 13"/>
          <p:cNvSpPr/>
          <p:nvPr/>
        </p:nvSpPr>
        <p:spPr>
          <a:xfrm>
            <a:off x="1348764" y="1136977"/>
            <a:ext cx="7262151" cy="372828"/>
          </a:xfrm>
          <a:prstGeom prst="roundRect">
            <a:avLst/>
          </a:prstGeom>
          <a:solidFill>
            <a:schemeClr val="bg1"/>
          </a:solidFill>
          <a:ln>
            <a:solidFill>
              <a:schemeClr val="tx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a:solidFill>
                  <a:schemeClr val="tx1"/>
                </a:solidFill>
              </a:rPr>
              <a:t>アポ獲得先への提案実施</a:t>
            </a:r>
          </a:p>
        </p:txBody>
      </p:sp>
      <p:sp>
        <p:nvSpPr>
          <p:cNvPr id="20" name="テキスト ボックス 19"/>
          <p:cNvSpPr txBox="1"/>
          <p:nvPr/>
        </p:nvSpPr>
        <p:spPr>
          <a:xfrm>
            <a:off x="1348764" y="1533892"/>
            <a:ext cx="7262151" cy="4832092"/>
          </a:xfrm>
          <a:prstGeom prst="rect">
            <a:avLst/>
          </a:prstGeom>
          <a:noFill/>
        </p:spPr>
        <p:txBody>
          <a:bodyPr wrap="square" rtlCol="0">
            <a:spAutoFit/>
          </a:bodyPr>
          <a:lstStyle/>
          <a:p>
            <a:r>
              <a:rPr lang="en-US" altLang="ja-JP" sz="1400" dirty="0"/>
              <a:t>▶</a:t>
            </a:r>
            <a:r>
              <a:rPr lang="ja-JP" altLang="en-US" sz="1400" dirty="0"/>
              <a:t>アポ獲得先に訪問し、提案を行います。</a:t>
            </a:r>
            <a:endParaRPr lang="en-US" altLang="ja-JP" sz="1400" dirty="0"/>
          </a:p>
          <a:p>
            <a:r>
              <a:rPr lang="ja-JP" altLang="en-US" sz="1400" dirty="0"/>
              <a:t>提案時に使用する資料は、下記の別添資料をご確認ください。</a:t>
            </a:r>
            <a:endParaRPr lang="en-US" altLang="ja-JP" sz="1400" dirty="0"/>
          </a:p>
          <a:p>
            <a:r>
              <a:rPr lang="ja-JP" altLang="en-US" sz="1400"/>
              <a:t>「</a:t>
            </a:r>
            <a:r>
              <a:rPr lang="en-US" altLang="ja-JP" sz="1400" dirty="0"/>
              <a:t>1_KidsDo</a:t>
            </a:r>
            <a:r>
              <a:rPr lang="ja-JP" altLang="en-US" sz="1400"/>
              <a:t>営業用資料」</a:t>
            </a:r>
            <a:endParaRPr lang="en-US" altLang="ja-JP" sz="1400" dirty="0"/>
          </a:p>
          <a:p>
            <a:r>
              <a:rPr lang="ja-JP" altLang="en-US" sz="1400"/>
              <a:t>「</a:t>
            </a:r>
            <a:r>
              <a:rPr lang="en-US" altLang="ja-JP" sz="1400" dirty="0"/>
              <a:t>2_Kidsdo</a:t>
            </a:r>
            <a:r>
              <a:rPr lang="ja-JP" altLang="en-US" sz="1400"/>
              <a:t>媒体資料」</a:t>
            </a:r>
            <a:endParaRPr lang="en-US" altLang="ja-JP" sz="1400" dirty="0"/>
          </a:p>
          <a:p>
            <a:r>
              <a:rPr lang="ja-JP" altLang="en-US" sz="1400"/>
              <a:t>「</a:t>
            </a:r>
            <a:r>
              <a:rPr lang="en-US" altLang="ja-JP" sz="1400" dirty="0"/>
              <a:t>3_KidsDo</a:t>
            </a:r>
            <a:r>
              <a:rPr lang="ja-JP" altLang="en-US" sz="1400"/>
              <a:t>広島市版配布先一覧」</a:t>
            </a:r>
            <a:endParaRPr lang="en-US" altLang="ja-JP" sz="1400" dirty="0"/>
          </a:p>
          <a:p>
            <a:r>
              <a:rPr lang="ja-JP" altLang="en-US" sz="1400"/>
              <a:t>「</a:t>
            </a:r>
            <a:r>
              <a:rPr lang="en-US" altLang="ja-JP" sz="1400" dirty="0"/>
              <a:t>5_KidsDo</a:t>
            </a:r>
            <a:r>
              <a:rPr lang="ja-JP" altLang="en-US" sz="1400"/>
              <a:t>広島版</a:t>
            </a:r>
            <a:r>
              <a:rPr lang="en-US" altLang="ja-JP" sz="1400" dirty="0"/>
              <a:t>_</a:t>
            </a:r>
            <a:r>
              <a:rPr lang="ja-JP" altLang="en-US" sz="1400"/>
              <a:t>広告枠申込書」</a:t>
            </a:r>
            <a:endParaRPr lang="en-US" altLang="ja-JP" sz="1400" dirty="0"/>
          </a:p>
          <a:p>
            <a:r>
              <a:rPr lang="ja-JP" altLang="en-US" sz="1400"/>
              <a:t>「参考</a:t>
            </a:r>
            <a:r>
              <a:rPr lang="en-US" altLang="ja-JP" sz="1400" dirty="0"/>
              <a:t>_</a:t>
            </a:r>
            <a:r>
              <a:rPr lang="en-US" altLang="ja-JP" sz="1400" dirty="0" err="1"/>
              <a:t>KidsDo</a:t>
            </a:r>
            <a:r>
              <a:rPr lang="en-US" altLang="ja-JP" sz="1400" dirty="0"/>
              <a:t>_</a:t>
            </a:r>
            <a:r>
              <a:rPr lang="ja-JP" altLang="en-US" sz="1400"/>
              <a:t>発行スケジュール」</a:t>
            </a:r>
            <a:endParaRPr lang="en-US" altLang="ja-JP" sz="1400" dirty="0"/>
          </a:p>
          <a:p>
            <a:r>
              <a:rPr lang="ja-JP" altLang="en-US" sz="1400"/>
              <a:t>「参考</a:t>
            </a:r>
            <a:r>
              <a:rPr lang="en-US" altLang="ja-JP" sz="1400" dirty="0"/>
              <a:t>_</a:t>
            </a:r>
            <a:r>
              <a:rPr lang="en" altLang="ja-JP" sz="1400" dirty="0" err="1"/>
              <a:t>KidsDo</a:t>
            </a:r>
            <a:r>
              <a:rPr lang="en" altLang="ja-JP" sz="1400" dirty="0"/>
              <a:t>_</a:t>
            </a:r>
            <a:r>
              <a:rPr lang="ja-JP" altLang="en-US" sz="1400"/>
              <a:t>商談利用</a:t>
            </a:r>
            <a:r>
              <a:rPr lang="en-US" altLang="ja-JP" sz="1400" dirty="0"/>
              <a:t>_</a:t>
            </a:r>
            <a:r>
              <a:rPr lang="ja-JP" altLang="en-US" sz="1400"/>
              <a:t>年間契約企画書サンプル」</a:t>
            </a:r>
            <a:r>
              <a:rPr lang="en-US" altLang="ja-JP" sz="1400" dirty="0"/>
              <a:t>※</a:t>
            </a:r>
            <a:r>
              <a:rPr lang="ja-JP" altLang="en-US" sz="1400"/>
              <a:t>該当業界があれば利用。</a:t>
            </a:r>
            <a:endParaRPr lang="en-US" altLang="ja-JP" sz="1400" dirty="0"/>
          </a:p>
          <a:p>
            <a:endParaRPr lang="en-US" altLang="ja-JP" sz="1400" dirty="0"/>
          </a:p>
          <a:p>
            <a:r>
              <a:rPr lang="en-US" altLang="ja-JP" sz="1400" dirty="0"/>
              <a:t>▶</a:t>
            </a:r>
            <a:r>
              <a:rPr lang="ja-JP" altLang="en-US" sz="1400" dirty="0"/>
              <a:t>最初は</a:t>
            </a:r>
            <a:r>
              <a:rPr lang="en-US" altLang="ja-JP" sz="1400" dirty="0" err="1"/>
              <a:t>KidsDo</a:t>
            </a:r>
            <a:r>
              <a:rPr lang="ja-JP" altLang="en-US" sz="1400" dirty="0"/>
              <a:t>設置のお願いということで、</a:t>
            </a:r>
            <a:r>
              <a:rPr lang="en-US" altLang="ja-JP" sz="1400" dirty="0" err="1"/>
              <a:t>KidsDo</a:t>
            </a:r>
            <a:r>
              <a:rPr lang="ja-JP" altLang="en-US" sz="1400" dirty="0"/>
              <a:t>の媒体紹介を行います。</a:t>
            </a:r>
            <a:endParaRPr lang="en-US" altLang="ja-JP" sz="1400" dirty="0"/>
          </a:p>
          <a:p>
            <a:r>
              <a:rPr lang="ja-JP" altLang="en-US" sz="1400" dirty="0"/>
              <a:t>・</a:t>
            </a:r>
            <a:r>
              <a:rPr lang="en-US" altLang="ja-JP" sz="1400" dirty="0" err="1"/>
              <a:t>KidsDo</a:t>
            </a:r>
            <a:r>
              <a:rPr lang="ja-JP" altLang="en-US" sz="1400" dirty="0"/>
              <a:t>の媒体について、以下のポイントをお伝えします。</a:t>
            </a:r>
            <a:endParaRPr lang="en-US" altLang="ja-JP" sz="1400" dirty="0"/>
          </a:p>
          <a:p>
            <a:r>
              <a:rPr lang="ja-JP" altLang="ja-JP" sz="1400" dirty="0"/>
              <a:t>　</a:t>
            </a:r>
            <a:r>
              <a:rPr lang="ja-JP" altLang="en-US" sz="1400" dirty="0"/>
              <a:t>全国初の学習フリーペーパーであること</a:t>
            </a:r>
            <a:endParaRPr lang="en-US" altLang="ja-JP" sz="1400" dirty="0"/>
          </a:p>
          <a:p>
            <a:r>
              <a:rPr lang="ja-JP" altLang="ja-JP" sz="1400" dirty="0"/>
              <a:t>　</a:t>
            </a:r>
            <a:r>
              <a:rPr lang="ja-JP" altLang="en-US" sz="1400" dirty="0"/>
              <a:t>お子さんとお父さん、お母さんが一緒に使ってもらうことを想定していること</a:t>
            </a:r>
            <a:endParaRPr lang="en-US" altLang="ja-JP" sz="1400" dirty="0"/>
          </a:p>
          <a:p>
            <a:r>
              <a:rPr lang="ja-JP" altLang="ja-JP" sz="1400" dirty="0"/>
              <a:t>　</a:t>
            </a:r>
            <a:r>
              <a:rPr lang="ja-JP" altLang="en-US" sz="1400" dirty="0"/>
              <a:t>学習フリーペーパーというコンセプトを貫くため、広告ページ数は学習ページ数の</a:t>
            </a:r>
            <a:endParaRPr lang="en-US" altLang="ja-JP" sz="1400" dirty="0"/>
          </a:p>
          <a:p>
            <a:r>
              <a:rPr lang="ja-JP" altLang="ja-JP" sz="1400" dirty="0"/>
              <a:t>　</a:t>
            </a:r>
            <a:r>
              <a:rPr lang="en-US" altLang="ja-JP" sz="1400" dirty="0"/>
              <a:t>1.5</a:t>
            </a:r>
            <a:r>
              <a:rPr lang="ja-JP" altLang="en-US" sz="1400" dirty="0"/>
              <a:t>倍以内に収めるため、広告掲載企業数も限られるので、目立つこと</a:t>
            </a:r>
            <a:endParaRPr lang="en-US" altLang="ja-JP" sz="1400" dirty="0"/>
          </a:p>
          <a:p>
            <a:r>
              <a:rPr lang="ja-JP" altLang="en-US" sz="1400" dirty="0"/>
              <a:t>・媒体の紹介を行って理解してもらい、広告の案内についても紹介します。</a:t>
            </a:r>
            <a:endParaRPr lang="en-US" altLang="ja-JP" sz="1400" dirty="0"/>
          </a:p>
          <a:p>
            <a:endParaRPr lang="en-US" altLang="ja-JP" sz="1400" dirty="0"/>
          </a:p>
          <a:p>
            <a:r>
              <a:rPr lang="ja-JP" altLang="en-US" sz="1400" dirty="0"/>
              <a:t>提案時のポイントは下記のとおりです。</a:t>
            </a:r>
            <a:endParaRPr lang="en-US" altLang="ja-JP" sz="1400" dirty="0"/>
          </a:p>
          <a:p>
            <a:r>
              <a:rPr lang="ja-JP" altLang="en-US" sz="1400" dirty="0"/>
              <a:t>・基本的に</a:t>
            </a:r>
            <a:r>
              <a:rPr lang="en-US" altLang="ja-JP" sz="1400" dirty="0"/>
              <a:t>1/4P</a:t>
            </a:r>
            <a:r>
              <a:rPr lang="ja-JP" altLang="en-US" sz="1400" dirty="0"/>
              <a:t>の広告枠（</a:t>
            </a:r>
            <a:r>
              <a:rPr lang="en-US" altLang="ja-JP" sz="1400" dirty="0"/>
              <a:t>70000</a:t>
            </a:r>
            <a:r>
              <a:rPr lang="ja-JP" altLang="en-US" sz="1400" dirty="0"/>
              <a:t>円）を案内します。</a:t>
            </a:r>
            <a:endParaRPr lang="en-US" altLang="ja-JP" sz="1400" dirty="0"/>
          </a:p>
          <a:p>
            <a:r>
              <a:rPr lang="ja-JP" altLang="ja-JP" sz="1400" dirty="0"/>
              <a:t>　</a:t>
            </a:r>
            <a:r>
              <a:rPr lang="ja-JP" altLang="en-US" sz="1400" dirty="0"/>
              <a:t>サイズ的に小さすぎず、すぐに決済してくださる価格帯です。</a:t>
            </a:r>
            <a:endParaRPr lang="en-US" altLang="ja-JP" sz="1400" dirty="0"/>
          </a:p>
          <a:p>
            <a:r>
              <a:rPr lang="ja-JP" altLang="en-US" sz="1400" dirty="0"/>
              <a:t>・病院選びのポイントや子供の時に歯のメンテナンスで気をつけることなどを</a:t>
            </a:r>
            <a:endParaRPr lang="en-US" altLang="ja-JP" sz="1400" dirty="0"/>
          </a:p>
          <a:p>
            <a:r>
              <a:rPr lang="ja-JP" altLang="ja-JP" sz="1400" dirty="0"/>
              <a:t>　</a:t>
            </a:r>
            <a:r>
              <a:rPr lang="ja-JP" altLang="en-US" sz="1400" dirty="0"/>
              <a:t>紹介するような記事広告の提案を行うことも検討します。</a:t>
            </a:r>
            <a:endParaRPr lang="en-US" altLang="ja-JP" sz="1400" dirty="0"/>
          </a:p>
        </p:txBody>
      </p:sp>
    </p:spTree>
    <p:extLst>
      <p:ext uri="{BB962C8B-B14F-4D97-AF65-F5344CB8AC3E}">
        <p14:creationId xmlns:p14="http://schemas.microsoft.com/office/powerpoint/2010/main" val="2416618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39" name="テキスト ボックス 38"/>
          <p:cNvSpPr txBox="1"/>
          <p:nvPr/>
        </p:nvSpPr>
        <p:spPr>
          <a:xfrm>
            <a:off x="311726" y="230038"/>
            <a:ext cx="7404585" cy="369332"/>
          </a:xfrm>
          <a:prstGeom prst="rect">
            <a:avLst/>
          </a:prstGeom>
          <a:noFill/>
        </p:spPr>
        <p:txBody>
          <a:bodyPr wrap="square" rtlCol="0">
            <a:spAutoFit/>
          </a:bodyPr>
          <a:lstStyle/>
          <a:p>
            <a:r>
              <a:rPr lang="en-US" altLang="ja-JP" dirty="0"/>
              <a:t>Face.11</a:t>
            </a:r>
            <a:r>
              <a:rPr lang="ja-JP" altLang="en-US"/>
              <a:t>　</a:t>
            </a:r>
            <a:r>
              <a:rPr lang="ja-JP" altLang="en-US" dirty="0"/>
              <a:t>その他一般企業への営業アプローチについて</a:t>
            </a:r>
            <a:endParaRPr kumimoji="1" lang="ja-JP" altLang="en-US" dirty="0"/>
          </a:p>
        </p:txBody>
      </p:sp>
      <p:sp>
        <p:nvSpPr>
          <p:cNvPr id="20" name="テキスト ボックス 19"/>
          <p:cNvSpPr txBox="1"/>
          <p:nvPr/>
        </p:nvSpPr>
        <p:spPr>
          <a:xfrm>
            <a:off x="454160" y="1068792"/>
            <a:ext cx="8462889" cy="5693865"/>
          </a:xfrm>
          <a:prstGeom prst="rect">
            <a:avLst/>
          </a:prstGeom>
          <a:noFill/>
        </p:spPr>
        <p:txBody>
          <a:bodyPr wrap="square" rtlCol="0">
            <a:spAutoFit/>
          </a:bodyPr>
          <a:lstStyle/>
          <a:p>
            <a:r>
              <a:rPr lang="ja-JP" altLang="en-US" sz="1400" dirty="0"/>
              <a:t>その他にも営業を行う場合に、必ずおさえておくポイントを以下に記載します。</a:t>
            </a:r>
            <a:endParaRPr lang="en-US" altLang="ja-JP" sz="1400" dirty="0"/>
          </a:p>
          <a:p>
            <a:endParaRPr lang="en-US" altLang="ja-JP" sz="1400" dirty="0"/>
          </a:p>
          <a:p>
            <a:r>
              <a:rPr lang="en-US" altLang="ja-JP" sz="1400" dirty="0"/>
              <a:t>▶</a:t>
            </a:r>
            <a:r>
              <a:rPr lang="ja-JP" altLang="en-US" sz="1400" dirty="0"/>
              <a:t>子育て世代に確実に届くルートメディアであることを伝えます。</a:t>
            </a:r>
            <a:endParaRPr lang="en-US" altLang="ja-JP" sz="1400" dirty="0"/>
          </a:p>
          <a:p>
            <a:r>
              <a:rPr lang="ja-JP" altLang="en-US" sz="1400" dirty="0"/>
              <a:t>・紙媒体の効果が落ちているという声も出てくるかと思います。紙媒体自体に効果がないのではなく</a:t>
            </a:r>
            <a:endParaRPr lang="en-US" altLang="ja-JP" sz="1400" dirty="0"/>
          </a:p>
          <a:p>
            <a:r>
              <a:rPr lang="ja-JP" altLang="ja-JP" sz="1400" dirty="0"/>
              <a:t>　</a:t>
            </a:r>
            <a:r>
              <a:rPr lang="ja-JP" altLang="en-US" sz="1400" dirty="0"/>
              <a:t>どういったルートで、誰に対して届けられているか、またターゲットにマッチするコンテンツ</a:t>
            </a:r>
            <a:endParaRPr lang="en-US" altLang="ja-JP" sz="1400" dirty="0"/>
          </a:p>
          <a:p>
            <a:r>
              <a:rPr lang="ja-JP" altLang="ja-JP" sz="1400" dirty="0"/>
              <a:t>　</a:t>
            </a:r>
            <a:r>
              <a:rPr lang="ja-JP" altLang="en-US" sz="1400" dirty="0"/>
              <a:t>になっているかどうかで効果が変わることを理解してもらうようにしてください。</a:t>
            </a:r>
            <a:endParaRPr lang="en-US" altLang="ja-JP" sz="1400" dirty="0"/>
          </a:p>
          <a:p>
            <a:r>
              <a:rPr lang="ja-JP" altLang="en-US" sz="1400" dirty="0"/>
              <a:t>・そのうえで、</a:t>
            </a:r>
            <a:r>
              <a:rPr lang="en-US" altLang="ja-JP" sz="1400" dirty="0" err="1"/>
              <a:t>KidsDo</a:t>
            </a:r>
            <a:r>
              <a:rPr lang="ja-JP" altLang="en-US" sz="1400" dirty="0"/>
              <a:t>は幼稚園保育園で手渡しで配られる媒体のため、確実に子育て世代に</a:t>
            </a:r>
            <a:endParaRPr lang="en-US" altLang="ja-JP" sz="1400" dirty="0"/>
          </a:p>
          <a:p>
            <a:r>
              <a:rPr lang="ja-JP" altLang="ja-JP" sz="1400" dirty="0"/>
              <a:t>　</a:t>
            </a:r>
            <a:r>
              <a:rPr lang="ja-JP" altLang="en-US" sz="1400" dirty="0"/>
              <a:t>届けられる媒体であることも理解してもらうようにしてください。</a:t>
            </a:r>
            <a:endParaRPr lang="en-US" altLang="ja-JP" sz="1400" dirty="0"/>
          </a:p>
          <a:p>
            <a:endParaRPr lang="en-US" altLang="ja-JP" sz="1400" dirty="0"/>
          </a:p>
          <a:p>
            <a:r>
              <a:rPr lang="en-US" altLang="ja-JP" sz="1400" dirty="0"/>
              <a:t>▶</a:t>
            </a:r>
            <a:r>
              <a:rPr lang="en-US" altLang="ja-JP" sz="1400" dirty="0" err="1"/>
              <a:t>KidsDo</a:t>
            </a:r>
            <a:r>
              <a:rPr lang="ja-JP" altLang="en-US" sz="1400" dirty="0"/>
              <a:t>アプリでの各社のイベント情報などのプッシュ通知については必ず説明します。</a:t>
            </a:r>
            <a:endParaRPr lang="en-US" altLang="ja-JP" sz="1400" dirty="0"/>
          </a:p>
          <a:p>
            <a:r>
              <a:rPr lang="ja-JP" altLang="en-US" sz="1400" dirty="0"/>
              <a:t>・</a:t>
            </a:r>
            <a:r>
              <a:rPr lang="en-US" altLang="ja-JP" sz="1400" dirty="0" err="1"/>
              <a:t>KidsDo</a:t>
            </a:r>
            <a:r>
              <a:rPr lang="ja-JP" altLang="en-US" sz="1400" dirty="0"/>
              <a:t>は隔月での発行になりますが、読者の手に渡った後でも、アプリを通して</a:t>
            </a:r>
            <a:endParaRPr lang="en-US" altLang="ja-JP" sz="1400" dirty="0"/>
          </a:p>
          <a:p>
            <a:r>
              <a:rPr lang="ja-JP" altLang="ja-JP" sz="1400" dirty="0"/>
              <a:t>　</a:t>
            </a:r>
            <a:r>
              <a:rPr lang="ja-JP" altLang="en-US" sz="1400" dirty="0"/>
              <a:t>情報配信ができることを伝えてください。（基本的に週</a:t>
            </a:r>
            <a:r>
              <a:rPr lang="en-US" altLang="ja-JP" sz="1400" dirty="0"/>
              <a:t>1</a:t>
            </a:r>
            <a:r>
              <a:rPr lang="ja-JP" altLang="en-US" sz="1400" dirty="0"/>
              <a:t>回の配信）</a:t>
            </a:r>
            <a:endParaRPr lang="en-US" altLang="ja-JP" sz="1400" dirty="0"/>
          </a:p>
          <a:p>
            <a:r>
              <a:rPr lang="ja-JP" altLang="en-US" sz="1400" dirty="0"/>
              <a:t>・紙媒体の効果が落ちていると感じている広告主に対して、アプリを通して直接子育て世代に</a:t>
            </a:r>
            <a:endParaRPr lang="en-US" altLang="ja-JP" sz="1400" dirty="0"/>
          </a:p>
          <a:p>
            <a:r>
              <a:rPr lang="ja-JP" altLang="ja-JP" sz="1400" dirty="0"/>
              <a:t>　</a:t>
            </a:r>
            <a:r>
              <a:rPr lang="ja-JP" altLang="en-US" sz="1400" dirty="0"/>
              <a:t>イベントやキャンペーンを訴求できることを理解してもらうのは重要です。</a:t>
            </a:r>
            <a:endParaRPr lang="en-US" altLang="ja-JP" sz="1400" dirty="0"/>
          </a:p>
          <a:p>
            <a:endParaRPr lang="en-US" altLang="ja-JP" sz="1400" dirty="0"/>
          </a:p>
          <a:p>
            <a:r>
              <a:rPr lang="en-US" altLang="ja-JP" sz="1400" dirty="0"/>
              <a:t>▶</a:t>
            </a:r>
            <a:r>
              <a:rPr lang="ja-JP" altLang="en-US" sz="1400" dirty="0"/>
              <a:t>広告提案時には、具体的な広告イメージを企画して提案します。</a:t>
            </a:r>
            <a:endParaRPr lang="en-US" altLang="ja-JP" sz="1400" dirty="0"/>
          </a:p>
          <a:p>
            <a:r>
              <a:rPr lang="ja-JP" altLang="en-US" sz="1400" dirty="0"/>
              <a:t>・読者の興味関心をひくようなイベント、キャンペーンを検討し、提案時には広告案として提示します。</a:t>
            </a:r>
            <a:endParaRPr lang="en-US" altLang="ja-JP" sz="1400" dirty="0"/>
          </a:p>
          <a:p>
            <a:r>
              <a:rPr lang="ja-JP" altLang="en-US" sz="1400" dirty="0"/>
              <a:t>　例）工務店</a:t>
            </a:r>
            <a:r>
              <a:rPr lang="ja-JP" altLang="ja-JP" sz="1400" dirty="0"/>
              <a:t>　</a:t>
            </a:r>
            <a:r>
              <a:rPr lang="ja-JP" altLang="en-US" sz="1400" dirty="0"/>
              <a:t>完成見学会のイベント情報</a:t>
            </a:r>
            <a:endParaRPr lang="en-US" altLang="ja-JP" sz="1400" dirty="0"/>
          </a:p>
          <a:p>
            <a:r>
              <a:rPr lang="ja-JP" altLang="ja-JP" sz="1400" dirty="0"/>
              <a:t>　</a:t>
            </a:r>
            <a:r>
              <a:rPr lang="ja-JP" altLang="en-US" sz="1400" dirty="0"/>
              <a:t>　　習いごと　体験レッスンキャンペーン、</a:t>
            </a:r>
            <a:endParaRPr lang="en-US" altLang="ja-JP" sz="1400" dirty="0"/>
          </a:p>
          <a:p>
            <a:r>
              <a:rPr lang="ja-JP" altLang="en-US" sz="1400" dirty="0"/>
              <a:t>　　</a:t>
            </a:r>
            <a:r>
              <a:rPr lang="ja-JP" altLang="ja-JP" sz="1400" dirty="0"/>
              <a:t>　</a:t>
            </a:r>
            <a:r>
              <a:rPr lang="ja-JP" altLang="en-US" sz="1400" dirty="0"/>
              <a:t>フォトスタジオ　フォトコンテスト企画</a:t>
            </a:r>
            <a:endParaRPr lang="en-US" altLang="ja-JP" sz="1400" dirty="0"/>
          </a:p>
          <a:p>
            <a:r>
              <a:rPr lang="ja-JP" altLang="ja-JP" sz="1400" dirty="0"/>
              <a:t>　</a:t>
            </a:r>
            <a:r>
              <a:rPr lang="ja-JP" altLang="en-US" sz="1400" dirty="0"/>
              <a:t>　　その他業種　子育てママの体験レポート企画</a:t>
            </a:r>
            <a:endParaRPr lang="en-US" altLang="ja-JP" sz="1400" dirty="0"/>
          </a:p>
          <a:p>
            <a:r>
              <a:rPr lang="ja-JP" altLang="ja-JP" sz="1400" dirty="0"/>
              <a:t>　</a:t>
            </a:r>
            <a:r>
              <a:rPr lang="en-US" altLang="ja-JP" sz="1400" dirty="0" err="1"/>
              <a:t>KidsDo</a:t>
            </a:r>
            <a:r>
              <a:rPr lang="ja-JP" altLang="en-US" sz="1400" dirty="0"/>
              <a:t>冊子内で掲載するだけではなく、アプリや</a:t>
            </a:r>
            <a:r>
              <a:rPr lang="en-US" altLang="ja-JP" sz="1400" dirty="0" err="1"/>
              <a:t>KidsDo</a:t>
            </a:r>
            <a:r>
              <a:rPr lang="ja-JP" altLang="en-US" sz="1400" dirty="0"/>
              <a:t>サイト内で告知するコンテンツとしても</a:t>
            </a:r>
            <a:endParaRPr lang="en-US" altLang="ja-JP" sz="1400" dirty="0"/>
          </a:p>
          <a:p>
            <a:r>
              <a:rPr lang="ja-JP" altLang="ja-JP" sz="1400" dirty="0"/>
              <a:t>　</a:t>
            </a:r>
            <a:r>
              <a:rPr lang="ja-JP" altLang="en-US" sz="1400" dirty="0"/>
              <a:t>有効な情報になります。</a:t>
            </a:r>
            <a:endParaRPr lang="en-US" altLang="ja-JP" sz="1400" dirty="0"/>
          </a:p>
          <a:p>
            <a:r>
              <a:rPr lang="ja-JP" altLang="en-US" sz="1400" dirty="0"/>
              <a:t>　</a:t>
            </a:r>
            <a:endParaRPr lang="en-US" altLang="ja-JP" sz="1400" dirty="0"/>
          </a:p>
          <a:p>
            <a:endParaRPr lang="en-US" altLang="ja-JP" sz="1400" dirty="0"/>
          </a:p>
          <a:p>
            <a:r>
              <a:rPr lang="ja-JP" altLang="ja-JP" sz="1400" dirty="0"/>
              <a:t>　</a:t>
            </a:r>
            <a:endParaRPr lang="en-US" altLang="ja-JP" sz="1400" dirty="0"/>
          </a:p>
        </p:txBody>
      </p:sp>
    </p:spTree>
    <p:extLst>
      <p:ext uri="{BB962C8B-B14F-4D97-AF65-F5344CB8AC3E}">
        <p14:creationId xmlns:p14="http://schemas.microsoft.com/office/powerpoint/2010/main" val="3885881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311726" y="230038"/>
            <a:ext cx="7404585" cy="369332"/>
          </a:xfrm>
          <a:prstGeom prst="rect">
            <a:avLst/>
          </a:prstGeom>
          <a:noFill/>
        </p:spPr>
        <p:txBody>
          <a:bodyPr wrap="square" rtlCol="0">
            <a:spAutoFit/>
          </a:bodyPr>
          <a:lstStyle/>
          <a:p>
            <a:r>
              <a:rPr lang="en-US" altLang="ja-JP" dirty="0"/>
              <a:t>Face.1</a:t>
            </a:r>
            <a:r>
              <a:rPr lang="ja-JP" altLang="en-US" dirty="0"/>
              <a:t>　</a:t>
            </a:r>
            <a:r>
              <a:rPr lang="en-US" altLang="ja-JP" dirty="0" err="1"/>
              <a:t>KidsDo</a:t>
            </a:r>
            <a:r>
              <a:rPr lang="ja-JP" altLang="en-US" dirty="0"/>
              <a:t>媒体概要</a:t>
            </a:r>
            <a:endParaRPr kumimoji="1" lang="ja-JP" altLang="en-US" dirty="0"/>
          </a:p>
        </p:txBody>
      </p: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pic>
        <p:nvPicPr>
          <p:cNvPr id="2" name="図 1" descr="スクリーンショット 2015-07-03 10.35.12.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8126" y="1298988"/>
            <a:ext cx="5552078" cy="3338059"/>
          </a:xfrm>
          <a:prstGeom prst="rect">
            <a:avLst/>
          </a:prstGeom>
        </p:spPr>
      </p:pic>
      <p:pic>
        <p:nvPicPr>
          <p:cNvPr id="4" name="図 3" descr="スクリーンショット 2015-07-03 10.36.14.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1043789">
            <a:off x="5644308" y="1868776"/>
            <a:ext cx="1708734" cy="2424314"/>
          </a:xfrm>
          <a:prstGeom prst="rect">
            <a:avLst/>
          </a:prstGeom>
        </p:spPr>
      </p:pic>
      <p:pic>
        <p:nvPicPr>
          <p:cNvPr id="5" name="図 4" descr="スクリーンショット 2015-07-03 10.36.35.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467320">
            <a:off x="7152116" y="1963042"/>
            <a:ext cx="1717116" cy="2424314"/>
          </a:xfrm>
          <a:prstGeom prst="rect">
            <a:avLst/>
          </a:prstGeom>
        </p:spPr>
      </p:pic>
      <p:pic>
        <p:nvPicPr>
          <p:cNvPr id="45" name="図 44" descr="スクリーンショット 2015-04-30 20.32.55.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8126" y="665195"/>
            <a:ext cx="2150734" cy="695543"/>
          </a:xfrm>
          <a:prstGeom prst="rect">
            <a:avLst/>
          </a:prstGeom>
        </p:spPr>
      </p:pic>
      <p:pic>
        <p:nvPicPr>
          <p:cNvPr id="10" name="図 9" descr="スクリーンショット 2015-07-03 10.35.12.png"/>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212346" y="1439953"/>
            <a:ext cx="5288063" cy="1035628"/>
          </a:xfrm>
          <a:prstGeom prst="rect">
            <a:avLst/>
          </a:prstGeom>
        </p:spPr>
      </p:pic>
      <p:sp>
        <p:nvSpPr>
          <p:cNvPr id="11" name="テキスト ボックス 10"/>
          <p:cNvSpPr txBox="1"/>
          <p:nvPr/>
        </p:nvSpPr>
        <p:spPr>
          <a:xfrm>
            <a:off x="2248860" y="935399"/>
            <a:ext cx="994515" cy="369332"/>
          </a:xfrm>
          <a:prstGeom prst="rect">
            <a:avLst/>
          </a:prstGeom>
          <a:noFill/>
        </p:spPr>
        <p:txBody>
          <a:bodyPr wrap="square" rtlCol="0">
            <a:spAutoFit/>
          </a:bodyPr>
          <a:lstStyle/>
          <a:p>
            <a:r>
              <a:rPr lang="ja-JP" altLang="en-US" dirty="0"/>
              <a:t>とは</a:t>
            </a:r>
            <a:endParaRPr kumimoji="1" lang="en-US" altLang="ja-JP" dirty="0"/>
          </a:p>
        </p:txBody>
      </p:sp>
      <p:sp>
        <p:nvSpPr>
          <p:cNvPr id="52" name="正方形/長方形 51"/>
          <p:cNvSpPr/>
          <p:nvPr/>
        </p:nvSpPr>
        <p:spPr>
          <a:xfrm>
            <a:off x="311726" y="5079959"/>
            <a:ext cx="5030498" cy="1200329"/>
          </a:xfrm>
          <a:prstGeom prst="rect">
            <a:avLst/>
          </a:prstGeom>
          <a:solidFill>
            <a:schemeClr val="accent3">
              <a:lumMod val="20000"/>
              <a:lumOff val="80000"/>
            </a:schemeClr>
          </a:solidFill>
          <a:ln w="12700">
            <a:solidFill>
              <a:schemeClr val="accent3">
                <a:lumMod val="20000"/>
                <a:lumOff val="80000"/>
              </a:schemeClr>
            </a:solidFill>
          </a:ln>
        </p:spPr>
        <p:txBody>
          <a:bodyPr wrap="square">
            <a:spAutoFit/>
          </a:bodyPr>
          <a:lstStyle/>
          <a:p>
            <a:r>
              <a:rPr lang="en-US" altLang="ja-JP" sz="1200" dirty="0" err="1"/>
              <a:t>KidsDo</a:t>
            </a:r>
            <a:r>
              <a:rPr lang="ja-JP" altLang="en-US" sz="1200" dirty="0"/>
              <a:t>は、日本で始めての幼児知育に特化したフリーペーパーです。</a:t>
            </a:r>
          </a:p>
          <a:p>
            <a:endParaRPr lang="en-US" altLang="ja-JP" sz="1200" b="1" dirty="0">
              <a:latin typeface="メイリオ"/>
              <a:cs typeface="メイリオ"/>
            </a:endParaRPr>
          </a:p>
          <a:p>
            <a:r>
              <a:rPr lang="en-US" altLang="ja-JP" sz="1200" b="1" dirty="0">
                <a:latin typeface="メイリオ"/>
                <a:cs typeface="メイリオ"/>
              </a:rPr>
              <a:t>▶</a:t>
            </a:r>
            <a:r>
              <a:rPr lang="ja-JP" altLang="en-US" sz="1200" b="1" dirty="0">
                <a:latin typeface="メイリオ"/>
                <a:cs typeface="メイリオ"/>
              </a:rPr>
              <a:t>気軽に持ち運びできるよう絞り込んだページ数</a:t>
            </a:r>
            <a:endParaRPr lang="en-US" altLang="ja-JP" sz="1200" b="1" dirty="0">
              <a:latin typeface="メイリオ"/>
              <a:cs typeface="メイリオ"/>
            </a:endParaRPr>
          </a:p>
          <a:p>
            <a:r>
              <a:rPr lang="en-US" altLang="ja-JP" sz="1200" b="1" dirty="0">
                <a:latin typeface="メイリオ"/>
                <a:cs typeface="メイリオ"/>
              </a:rPr>
              <a:t>▶</a:t>
            </a:r>
            <a:r>
              <a:rPr lang="ja-JP" altLang="en-US" sz="1200" b="1" dirty="0">
                <a:latin typeface="メイリオ"/>
                <a:cs typeface="メイリオ"/>
              </a:rPr>
              <a:t>知育のコンテンツのみに特化したページ構成</a:t>
            </a:r>
            <a:endParaRPr lang="en-US" altLang="ja-JP" sz="1200" b="1" dirty="0">
              <a:latin typeface="メイリオ"/>
              <a:cs typeface="メイリオ"/>
            </a:endParaRPr>
          </a:p>
          <a:p>
            <a:endParaRPr lang="en-US" altLang="ja-JP" sz="1200" dirty="0">
              <a:latin typeface="メイリオ"/>
              <a:cs typeface="メイリオ"/>
            </a:endParaRPr>
          </a:p>
          <a:p>
            <a:r>
              <a:rPr lang="ja-JP" altLang="en-US" sz="1200" b="1" dirty="0">
                <a:solidFill>
                  <a:schemeClr val="accent2">
                    <a:lumMod val="75000"/>
                  </a:schemeClr>
                </a:solidFill>
                <a:latin typeface="メイリオ"/>
                <a:cs typeface="メイリオ"/>
              </a:rPr>
              <a:t>お子さんの知育を本気で応援する子育て雑誌を目指しています。</a:t>
            </a:r>
            <a:endParaRPr lang="en-US" altLang="ja-JP" sz="1200" b="1" dirty="0">
              <a:solidFill>
                <a:schemeClr val="accent2">
                  <a:lumMod val="75000"/>
                </a:schemeClr>
              </a:solidFill>
              <a:latin typeface="メイリオ"/>
              <a:cs typeface="メイリオ"/>
            </a:endParaRPr>
          </a:p>
        </p:txBody>
      </p:sp>
    </p:spTree>
    <p:extLst>
      <p:ext uri="{BB962C8B-B14F-4D97-AF65-F5344CB8AC3E}">
        <p14:creationId xmlns:p14="http://schemas.microsoft.com/office/powerpoint/2010/main" val="3042600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311726" y="230038"/>
            <a:ext cx="7404585" cy="369332"/>
          </a:xfrm>
          <a:prstGeom prst="rect">
            <a:avLst/>
          </a:prstGeom>
          <a:noFill/>
        </p:spPr>
        <p:txBody>
          <a:bodyPr wrap="square" rtlCol="0">
            <a:spAutoFit/>
          </a:bodyPr>
          <a:lstStyle/>
          <a:p>
            <a:r>
              <a:rPr lang="en-US" altLang="ja-JP" dirty="0"/>
              <a:t>Face.2</a:t>
            </a:r>
            <a:r>
              <a:rPr lang="ja-JP" altLang="en-US" dirty="0"/>
              <a:t>　</a:t>
            </a:r>
            <a:r>
              <a:rPr lang="en-US" altLang="ja-JP" dirty="0" err="1"/>
              <a:t>KidsDo</a:t>
            </a:r>
            <a:r>
              <a:rPr lang="ja-JP" altLang="en-US" dirty="0"/>
              <a:t>事業年間収益計画</a:t>
            </a:r>
            <a:endParaRPr kumimoji="1" lang="ja-JP" altLang="en-US" dirty="0"/>
          </a:p>
        </p:txBody>
      </p:sp>
      <p:sp>
        <p:nvSpPr>
          <p:cNvPr id="30" name="テキスト ボックス 29"/>
          <p:cNvSpPr txBox="1"/>
          <p:nvPr/>
        </p:nvSpPr>
        <p:spPr>
          <a:xfrm>
            <a:off x="109937" y="658720"/>
            <a:ext cx="7913875" cy="523220"/>
          </a:xfrm>
          <a:prstGeom prst="rect">
            <a:avLst/>
          </a:prstGeom>
          <a:noFill/>
        </p:spPr>
        <p:txBody>
          <a:bodyPr wrap="square" rtlCol="0">
            <a:spAutoFit/>
          </a:bodyPr>
          <a:lstStyle/>
          <a:p>
            <a:r>
              <a:rPr kumimoji="1" lang="en-US" altLang="ja-JP" sz="1400" dirty="0" err="1"/>
              <a:t>KidsDo</a:t>
            </a:r>
            <a:r>
              <a:rPr kumimoji="1" lang="ja-JP" altLang="en-US" sz="1400" dirty="0"/>
              <a:t>は、協賛企業からの広告収入によって運営します。</a:t>
            </a:r>
            <a:endParaRPr kumimoji="1" lang="en-US" altLang="ja-JP" sz="1400" dirty="0"/>
          </a:p>
          <a:p>
            <a:r>
              <a:rPr kumimoji="1" lang="ja-JP" altLang="en-US" sz="1400" dirty="0"/>
              <a:t>下記のような収益計画で運営することを想定しています。</a:t>
            </a:r>
          </a:p>
        </p:txBody>
      </p: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11" name="テキスト ボックス 10"/>
          <p:cNvSpPr txBox="1"/>
          <p:nvPr/>
        </p:nvSpPr>
        <p:spPr>
          <a:xfrm>
            <a:off x="68625" y="1175024"/>
            <a:ext cx="7913875" cy="307777"/>
          </a:xfrm>
          <a:prstGeom prst="rect">
            <a:avLst/>
          </a:prstGeom>
          <a:noFill/>
        </p:spPr>
        <p:txBody>
          <a:bodyPr wrap="square" rtlCol="0">
            <a:spAutoFit/>
          </a:bodyPr>
          <a:lstStyle/>
          <a:p>
            <a:r>
              <a:rPr kumimoji="1" lang="en-US" altLang="ja-JP" sz="1400" dirty="0" err="1"/>
              <a:t>KidsDo</a:t>
            </a:r>
            <a:r>
              <a:rPr kumimoji="1" lang="ja-JP" altLang="en-US" sz="1400" dirty="0"/>
              <a:t>事業年間収益計画</a:t>
            </a:r>
          </a:p>
        </p:txBody>
      </p:sp>
      <p:sp>
        <p:nvSpPr>
          <p:cNvPr id="12" name="テキスト ボックス 11"/>
          <p:cNvSpPr txBox="1"/>
          <p:nvPr/>
        </p:nvSpPr>
        <p:spPr>
          <a:xfrm>
            <a:off x="92365" y="5761246"/>
            <a:ext cx="7913875" cy="830997"/>
          </a:xfrm>
          <a:prstGeom prst="rect">
            <a:avLst/>
          </a:prstGeom>
          <a:noFill/>
        </p:spPr>
        <p:txBody>
          <a:bodyPr wrap="square" rtlCol="0">
            <a:spAutoFit/>
          </a:bodyPr>
          <a:lstStyle/>
          <a:p>
            <a:r>
              <a:rPr kumimoji="1" lang="ja-JP" altLang="en-US" sz="1200" dirty="0"/>
              <a:t>事業年間収益計画の詳細については、次頁をご確認ください。</a:t>
            </a:r>
            <a:endParaRPr kumimoji="1" lang="en-US" altLang="ja-JP" sz="1200" dirty="0"/>
          </a:p>
          <a:p>
            <a:r>
              <a:rPr lang="ja-JP" altLang="en-US" sz="1200" dirty="0"/>
              <a:t>・売上については、モデルケースとなる台割案をもとに想定しています。</a:t>
            </a:r>
            <a:endParaRPr lang="en-US" altLang="ja-JP" sz="1200" dirty="0"/>
          </a:p>
          <a:p>
            <a:r>
              <a:rPr kumimoji="1" lang="ja-JP" altLang="en-US" sz="1200" dirty="0"/>
              <a:t>　台割案については</a:t>
            </a:r>
            <a:r>
              <a:rPr kumimoji="1" lang="en-US" altLang="ja-JP" sz="1200" dirty="0"/>
              <a:t>Face.4</a:t>
            </a:r>
            <a:r>
              <a:rPr kumimoji="1" lang="ja-JP" altLang="en-US" sz="1200" dirty="0"/>
              <a:t>をご確認ください。</a:t>
            </a:r>
            <a:endParaRPr kumimoji="1" lang="en-US" altLang="ja-JP" sz="1200" dirty="0"/>
          </a:p>
          <a:p>
            <a:r>
              <a:rPr kumimoji="1" lang="ja-JP" altLang="en-US" sz="1200" dirty="0"/>
              <a:t>・原価、販管費の詳細については、</a:t>
            </a:r>
            <a:r>
              <a:rPr kumimoji="1" lang="en-US" altLang="ja-JP" sz="1200" dirty="0"/>
              <a:t>Face.3</a:t>
            </a:r>
            <a:r>
              <a:rPr kumimoji="1" lang="ja-JP" altLang="en-US" sz="1200" dirty="0"/>
              <a:t>をご確認ください。</a:t>
            </a:r>
          </a:p>
        </p:txBody>
      </p:sp>
      <p:sp>
        <p:nvSpPr>
          <p:cNvPr id="2" name="テキスト ボックス 1"/>
          <p:cNvSpPr txBox="1"/>
          <p:nvPr/>
        </p:nvSpPr>
        <p:spPr>
          <a:xfrm>
            <a:off x="92365" y="5046398"/>
            <a:ext cx="8980919" cy="954107"/>
          </a:xfrm>
          <a:prstGeom prst="rect">
            <a:avLst/>
          </a:prstGeom>
          <a:noFill/>
        </p:spPr>
        <p:txBody>
          <a:bodyPr wrap="square" rtlCol="0">
            <a:spAutoFit/>
          </a:bodyPr>
          <a:lstStyle/>
          <a:p>
            <a:r>
              <a:rPr kumimoji="1" lang="ja-JP" altLang="en-US" sz="1400" dirty="0">
                <a:solidFill>
                  <a:srgbClr val="3366FF"/>
                </a:solidFill>
              </a:rPr>
              <a:t>競合先との比較で配布部数を増加させなければ対抗できない場合、単純に配布部数を３万部に増配させます。</a:t>
            </a:r>
            <a:endParaRPr kumimoji="1" lang="en-US" altLang="ja-JP" sz="1400" dirty="0">
              <a:solidFill>
                <a:srgbClr val="3366FF"/>
              </a:solidFill>
            </a:endParaRPr>
          </a:p>
          <a:p>
            <a:r>
              <a:rPr lang="ja-JP" altLang="en-US" sz="1400" dirty="0">
                <a:solidFill>
                  <a:srgbClr val="3366FF"/>
                </a:solidFill>
              </a:rPr>
              <a:t>その場合印刷代は１回発行で約</a:t>
            </a:r>
            <a:r>
              <a:rPr lang="en-US" altLang="ja-JP" sz="1400" dirty="0">
                <a:solidFill>
                  <a:srgbClr val="3366FF"/>
                </a:solidFill>
              </a:rPr>
              <a:t>45</a:t>
            </a:r>
            <a:r>
              <a:rPr lang="ja-JP" altLang="en-US" sz="1400" dirty="0">
                <a:solidFill>
                  <a:srgbClr val="3366FF"/>
                </a:solidFill>
              </a:rPr>
              <a:t>万円程度となるため年間利益</a:t>
            </a:r>
            <a:r>
              <a:rPr lang="en-US" altLang="ja-JP" sz="1400" dirty="0">
                <a:solidFill>
                  <a:srgbClr val="3366FF"/>
                </a:solidFill>
              </a:rPr>
              <a:t>241</a:t>
            </a:r>
            <a:r>
              <a:rPr lang="ja-JP" altLang="en-US" sz="1400" dirty="0">
                <a:solidFill>
                  <a:srgbClr val="3366FF"/>
                </a:solidFill>
              </a:rPr>
              <a:t>万円ー</a:t>
            </a:r>
            <a:r>
              <a:rPr lang="en-US" altLang="ja-JP" sz="1400" dirty="0">
                <a:solidFill>
                  <a:srgbClr val="3366FF"/>
                </a:solidFill>
              </a:rPr>
              <a:t>144</a:t>
            </a:r>
            <a:r>
              <a:rPr lang="ja-JP" altLang="en-US" sz="1400" dirty="0">
                <a:solidFill>
                  <a:srgbClr val="3366FF"/>
                </a:solidFill>
              </a:rPr>
              <a:t>万円＝</a:t>
            </a:r>
            <a:r>
              <a:rPr lang="en-US" altLang="ja-JP" sz="1400" dirty="0">
                <a:solidFill>
                  <a:srgbClr val="3366FF"/>
                </a:solidFill>
              </a:rPr>
              <a:t>97</a:t>
            </a:r>
            <a:r>
              <a:rPr lang="ja-JP" altLang="en-US" sz="1400" dirty="0">
                <a:solidFill>
                  <a:srgbClr val="3366FF"/>
                </a:solidFill>
              </a:rPr>
              <a:t>万円程度となります。</a:t>
            </a:r>
            <a:endParaRPr lang="en-US" altLang="ja-JP" sz="1400" dirty="0">
              <a:solidFill>
                <a:srgbClr val="3366FF"/>
              </a:solidFill>
            </a:endParaRPr>
          </a:p>
          <a:p>
            <a:r>
              <a:rPr lang="ja-JP" altLang="en-US" sz="1400" dirty="0">
                <a:solidFill>
                  <a:srgbClr val="3366FF"/>
                </a:solidFill>
              </a:rPr>
              <a:t>３万部エリア展開の場合は必ず２エリアでの展開を行って下さい。大幅に２エリア目の収益は向上します。</a:t>
            </a:r>
            <a:endParaRPr lang="en-US" altLang="ja-JP" sz="1400" dirty="0">
              <a:solidFill>
                <a:srgbClr val="3366FF"/>
              </a:solidFill>
            </a:endParaRPr>
          </a:p>
          <a:p>
            <a:endParaRPr kumimoji="1" lang="ja-JP" altLang="en-US" sz="1400" dirty="0"/>
          </a:p>
        </p:txBody>
      </p:sp>
      <p:pic>
        <p:nvPicPr>
          <p:cNvPr id="16" name="図 15"/>
          <p:cNvPicPr>
            <a:picLocks noChangeAspect="1"/>
          </p:cNvPicPr>
          <p:nvPr/>
        </p:nvPicPr>
        <p:blipFill>
          <a:blip r:embed="rId4"/>
          <a:stretch>
            <a:fillRect/>
          </a:stretch>
        </p:blipFill>
        <p:spPr>
          <a:xfrm>
            <a:off x="18960" y="1441242"/>
            <a:ext cx="9110113" cy="3597554"/>
          </a:xfrm>
          <a:prstGeom prst="rect">
            <a:avLst/>
          </a:prstGeom>
        </p:spPr>
      </p:pic>
    </p:spTree>
    <p:extLst>
      <p:ext uri="{BB962C8B-B14F-4D97-AF65-F5344CB8AC3E}">
        <p14:creationId xmlns:p14="http://schemas.microsoft.com/office/powerpoint/2010/main" val="128073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8" name="テキスト ボックス 7"/>
          <p:cNvSpPr txBox="1"/>
          <p:nvPr/>
        </p:nvSpPr>
        <p:spPr>
          <a:xfrm>
            <a:off x="311726" y="230038"/>
            <a:ext cx="7404585" cy="369332"/>
          </a:xfrm>
          <a:prstGeom prst="rect">
            <a:avLst/>
          </a:prstGeom>
          <a:noFill/>
        </p:spPr>
        <p:txBody>
          <a:bodyPr wrap="square" rtlCol="0">
            <a:spAutoFit/>
          </a:bodyPr>
          <a:lstStyle/>
          <a:p>
            <a:r>
              <a:rPr lang="en-US" altLang="ja-JP" dirty="0"/>
              <a:t>Face.3</a:t>
            </a:r>
            <a:r>
              <a:rPr lang="ja-JP" altLang="en-US" dirty="0"/>
              <a:t>　</a:t>
            </a:r>
            <a:r>
              <a:rPr lang="en-US" altLang="ja-JP" dirty="0" err="1"/>
              <a:t>KidsDo</a:t>
            </a:r>
            <a:r>
              <a:rPr lang="ja-JP" altLang="en-US" dirty="0"/>
              <a:t>事業年間収益計画の概要について</a:t>
            </a:r>
            <a:endParaRPr kumimoji="1" lang="ja-JP" altLang="en-US" dirty="0"/>
          </a:p>
        </p:txBody>
      </p:sp>
      <p:sp>
        <p:nvSpPr>
          <p:cNvPr id="2" name="テキスト ボックス 1"/>
          <p:cNvSpPr txBox="1"/>
          <p:nvPr/>
        </p:nvSpPr>
        <p:spPr>
          <a:xfrm>
            <a:off x="299855" y="771561"/>
            <a:ext cx="8626041" cy="5601532"/>
          </a:xfrm>
          <a:prstGeom prst="rect">
            <a:avLst/>
          </a:prstGeom>
          <a:noFill/>
        </p:spPr>
        <p:txBody>
          <a:bodyPr wrap="square" rtlCol="0">
            <a:spAutoFit/>
          </a:bodyPr>
          <a:lstStyle/>
          <a:p>
            <a:r>
              <a:rPr lang="ja-JP" altLang="en-US" dirty="0">
                <a:solidFill>
                  <a:srgbClr val="000000"/>
                </a:solidFill>
                <a:latin typeface="+mn-ea"/>
                <a:cs typeface="ＭＳ 明朝"/>
              </a:rPr>
              <a:t>事業計画の概要について</a:t>
            </a:r>
            <a:endParaRPr lang="en-US" altLang="ja-JP" dirty="0">
              <a:solidFill>
                <a:srgbClr val="000000"/>
              </a:solidFill>
              <a:latin typeface="+mn-ea"/>
              <a:cs typeface="ＭＳ 明朝"/>
            </a:endParaRPr>
          </a:p>
          <a:p>
            <a:endParaRPr lang="en-US" altLang="ja-JP" dirty="0">
              <a:solidFill>
                <a:srgbClr val="000000"/>
              </a:solidFill>
              <a:latin typeface="+mn-ea"/>
              <a:cs typeface="ＭＳ 明朝"/>
            </a:endParaRPr>
          </a:p>
          <a:p>
            <a:r>
              <a:rPr lang="ja-JP" altLang="en-US" sz="1400" dirty="0">
                <a:solidFill>
                  <a:srgbClr val="000000"/>
                </a:solidFill>
                <a:latin typeface="+mn-ea"/>
                <a:cs typeface="ＭＳ 明朝"/>
              </a:rPr>
              <a:t>※ 冊子印刷費については、部数10,000部を想定しています。</a:t>
            </a:r>
          </a:p>
          <a:p>
            <a:r>
              <a:rPr lang="ja-JP" altLang="en-US" sz="1400" dirty="0">
                <a:solidFill>
                  <a:srgbClr val="000000"/>
                </a:solidFill>
                <a:latin typeface="+mn-ea"/>
                <a:cs typeface="ＭＳ 明朝"/>
              </a:rPr>
              <a:t>※ 広告は年間スポンサー契約を前提にするため次号から基本としては</a:t>
            </a:r>
            <a:endParaRPr lang="en-US" altLang="ja-JP" sz="1400" dirty="0">
              <a:solidFill>
                <a:srgbClr val="000000"/>
              </a:solidFill>
              <a:latin typeface="+mn-ea"/>
              <a:cs typeface="ＭＳ 明朝"/>
            </a:endParaRPr>
          </a:p>
          <a:p>
            <a:r>
              <a:rPr lang="ja-JP" altLang="ja-JP" sz="1400" dirty="0">
                <a:solidFill>
                  <a:srgbClr val="000000"/>
                </a:solidFill>
                <a:latin typeface="+mn-ea"/>
                <a:cs typeface="ＭＳ 明朝"/>
              </a:rPr>
              <a:t>　</a:t>
            </a:r>
            <a:r>
              <a:rPr lang="ja-JP" altLang="en-US" sz="1400" dirty="0">
                <a:solidFill>
                  <a:srgbClr val="000000"/>
                </a:solidFill>
                <a:latin typeface="+mn-ea"/>
                <a:cs typeface="ＭＳ 明朝"/>
              </a:rPr>
              <a:t>　広告制作費と印刷費、コンテンツ費、配布コストだけの費用計算となります。</a:t>
            </a:r>
            <a:endParaRPr lang="en-US" altLang="ja-JP" sz="1400" dirty="0">
              <a:solidFill>
                <a:srgbClr val="000000"/>
              </a:solidFill>
              <a:latin typeface="+mn-ea"/>
              <a:cs typeface="ＭＳ 明朝"/>
            </a:endParaRPr>
          </a:p>
          <a:p>
            <a:endParaRPr lang="en-US" altLang="ja-JP" sz="1400" dirty="0">
              <a:solidFill>
                <a:srgbClr val="000000"/>
              </a:solidFill>
              <a:latin typeface="+mn-ea"/>
              <a:cs typeface="ＭＳ 明朝"/>
            </a:endParaRPr>
          </a:p>
          <a:p>
            <a:r>
              <a:rPr lang="ja-JP" altLang="en-US" sz="1400" dirty="0">
                <a:solidFill>
                  <a:srgbClr val="000000"/>
                </a:solidFill>
                <a:latin typeface="+mn-ea"/>
                <a:cs typeface="ＭＳ 明朝"/>
              </a:rPr>
              <a:t>　</a:t>
            </a:r>
            <a:r>
              <a:rPr lang="en-US" altLang="ja-JP" sz="1400" dirty="0">
                <a:solidFill>
                  <a:srgbClr val="000000"/>
                </a:solidFill>
                <a:latin typeface="+mn-ea"/>
                <a:cs typeface="ＭＳ 明朝"/>
              </a:rPr>
              <a:t>【</a:t>
            </a:r>
            <a:r>
              <a:rPr lang="ja-JP" altLang="en-US" sz="1400" dirty="0">
                <a:solidFill>
                  <a:srgbClr val="000000"/>
                </a:solidFill>
                <a:latin typeface="+mn-ea"/>
                <a:cs typeface="ＭＳ 明朝"/>
              </a:rPr>
              <a:t>ルート開拓</a:t>
            </a:r>
            <a:r>
              <a:rPr lang="en-US" altLang="ja-JP" sz="1400" dirty="0">
                <a:solidFill>
                  <a:srgbClr val="000000"/>
                </a:solidFill>
                <a:latin typeface="+mn-ea"/>
                <a:cs typeface="ＭＳ 明朝"/>
              </a:rPr>
              <a:t>】</a:t>
            </a:r>
          </a:p>
          <a:p>
            <a:r>
              <a:rPr lang="ja-JP" altLang="en-US" sz="1400" dirty="0">
                <a:solidFill>
                  <a:srgbClr val="000000"/>
                </a:solidFill>
                <a:latin typeface="+mn-ea"/>
                <a:cs typeface="ＭＳ 明朝"/>
              </a:rPr>
              <a:t>　１日４時間　☓　２０日　☓　２名　＝１６０時間</a:t>
            </a:r>
          </a:p>
          <a:p>
            <a:r>
              <a:rPr lang="ja-JP" altLang="en-US" sz="1400" dirty="0">
                <a:solidFill>
                  <a:srgbClr val="000000"/>
                </a:solidFill>
                <a:latin typeface="+mn-ea"/>
                <a:cs typeface="ＭＳ 明朝"/>
              </a:rPr>
              <a:t>　時給１０００円　☓　１６０時間　＝　160,000円</a:t>
            </a:r>
          </a:p>
          <a:p>
            <a:r>
              <a:rPr lang="ja-JP" altLang="en-US" sz="1400" dirty="0">
                <a:solidFill>
                  <a:srgbClr val="000000"/>
                </a:solidFill>
                <a:latin typeface="+mn-ea"/>
                <a:cs typeface="ＭＳ 明朝"/>
              </a:rPr>
              <a:t>　※ パート社員で対応　２ヶ月目以降は広告営業に従事してもらう</a:t>
            </a:r>
            <a:endParaRPr lang="en-US" altLang="ja-JP" sz="1400" dirty="0">
              <a:solidFill>
                <a:srgbClr val="000000"/>
              </a:solidFill>
              <a:latin typeface="+mn-ea"/>
              <a:cs typeface="ＭＳ 明朝"/>
            </a:endParaRPr>
          </a:p>
          <a:p>
            <a:r>
              <a:rPr lang="ja-JP" altLang="ja-JP" sz="1400" dirty="0">
                <a:solidFill>
                  <a:srgbClr val="000000"/>
                </a:solidFill>
                <a:latin typeface="+mn-ea"/>
                <a:cs typeface="ＭＳ 明朝"/>
              </a:rPr>
              <a:t>　</a:t>
            </a:r>
            <a:r>
              <a:rPr lang="en-US" altLang="ja-JP" sz="1400" dirty="0">
                <a:solidFill>
                  <a:srgbClr val="3366FF"/>
                </a:solidFill>
                <a:latin typeface="+mn-ea"/>
                <a:cs typeface="ＭＳ 明朝"/>
              </a:rPr>
              <a:t>※</a:t>
            </a:r>
            <a:r>
              <a:rPr lang="ja-JP" altLang="en-US" sz="1400" dirty="0">
                <a:solidFill>
                  <a:srgbClr val="3366FF"/>
                </a:solidFill>
                <a:latin typeface="+mn-ea"/>
                <a:cs typeface="ＭＳ 明朝"/>
              </a:rPr>
              <a:t>３万エリアの場合は単純に３倍の工数がかかります。　約４８万円</a:t>
            </a:r>
          </a:p>
          <a:p>
            <a:endParaRPr lang="ja-JP" altLang="en-US" sz="1400" dirty="0">
              <a:solidFill>
                <a:srgbClr val="000000"/>
              </a:solidFill>
              <a:latin typeface="+mn-ea"/>
              <a:cs typeface="ＭＳ 明朝"/>
            </a:endParaRPr>
          </a:p>
          <a:p>
            <a:r>
              <a:rPr lang="ja-JP" altLang="en-US" sz="1400" dirty="0">
                <a:solidFill>
                  <a:srgbClr val="000000"/>
                </a:solidFill>
                <a:latin typeface="+mn-ea"/>
                <a:cs typeface="ＭＳ 明朝"/>
              </a:rPr>
              <a:t>　</a:t>
            </a:r>
            <a:r>
              <a:rPr lang="en-US" altLang="ja-JP" sz="1400" dirty="0">
                <a:solidFill>
                  <a:srgbClr val="000000"/>
                </a:solidFill>
                <a:latin typeface="+mn-ea"/>
                <a:cs typeface="ＭＳ 明朝"/>
              </a:rPr>
              <a:t>【</a:t>
            </a:r>
            <a:r>
              <a:rPr lang="ja-JP" altLang="en-US" sz="1400" dirty="0">
                <a:solidFill>
                  <a:srgbClr val="000000"/>
                </a:solidFill>
                <a:latin typeface="+mn-ea"/>
                <a:cs typeface="ＭＳ 明朝"/>
              </a:rPr>
              <a:t>広告営業</a:t>
            </a:r>
            <a:r>
              <a:rPr lang="en-US" altLang="ja-JP" sz="1400" dirty="0">
                <a:solidFill>
                  <a:srgbClr val="000000"/>
                </a:solidFill>
                <a:latin typeface="+mn-ea"/>
                <a:cs typeface="ＭＳ 明朝"/>
              </a:rPr>
              <a:t>】</a:t>
            </a:r>
            <a:endParaRPr lang="ja-JP" altLang="en-US" sz="1400" dirty="0">
              <a:solidFill>
                <a:srgbClr val="000000"/>
              </a:solidFill>
              <a:latin typeface="+mn-ea"/>
              <a:cs typeface="ＭＳ 明朝"/>
            </a:endParaRPr>
          </a:p>
          <a:p>
            <a:r>
              <a:rPr lang="ja-JP" altLang="en-US" sz="1400" dirty="0">
                <a:solidFill>
                  <a:srgbClr val="000000"/>
                </a:solidFill>
                <a:latin typeface="+mn-ea"/>
                <a:cs typeface="ＭＳ 明朝"/>
              </a:rPr>
              <a:t>　１日４時間　☓　２０日　☓　２名　＝　１６０時間</a:t>
            </a:r>
          </a:p>
          <a:p>
            <a:r>
              <a:rPr lang="ja-JP" altLang="en-US" sz="1400" dirty="0">
                <a:solidFill>
                  <a:srgbClr val="000000"/>
                </a:solidFill>
                <a:latin typeface="+mn-ea"/>
                <a:cs typeface="ＭＳ 明朝"/>
              </a:rPr>
              <a:t>　約１名分の工数として算出　＝　400,000円</a:t>
            </a:r>
          </a:p>
          <a:p>
            <a:endParaRPr lang="ja-JP" altLang="en-US" sz="1400" dirty="0">
              <a:solidFill>
                <a:srgbClr val="000000"/>
              </a:solidFill>
              <a:latin typeface="+mn-ea"/>
              <a:cs typeface="ＭＳ 明朝"/>
            </a:endParaRPr>
          </a:p>
          <a:p>
            <a:r>
              <a:rPr lang="ja-JP" altLang="en-US" sz="1400" dirty="0">
                <a:solidFill>
                  <a:srgbClr val="000000"/>
                </a:solidFill>
                <a:latin typeface="+mn-ea"/>
                <a:cs typeface="ＭＳ 明朝"/>
              </a:rPr>
              <a:t>　</a:t>
            </a:r>
            <a:r>
              <a:rPr lang="en-US" altLang="ja-JP" sz="1400" dirty="0">
                <a:solidFill>
                  <a:srgbClr val="000000"/>
                </a:solidFill>
                <a:latin typeface="+mn-ea"/>
                <a:cs typeface="ＭＳ 明朝"/>
              </a:rPr>
              <a:t>【</a:t>
            </a:r>
            <a:r>
              <a:rPr lang="ja-JP" altLang="en-US" sz="1400" dirty="0">
                <a:solidFill>
                  <a:srgbClr val="000000"/>
                </a:solidFill>
                <a:latin typeface="+mn-ea"/>
                <a:cs typeface="ＭＳ 明朝"/>
              </a:rPr>
              <a:t>交通費</a:t>
            </a:r>
            <a:r>
              <a:rPr lang="en-US" altLang="ja-JP" sz="1400" dirty="0">
                <a:solidFill>
                  <a:srgbClr val="000000"/>
                </a:solidFill>
                <a:latin typeface="+mn-ea"/>
                <a:cs typeface="ＭＳ 明朝"/>
              </a:rPr>
              <a:t>】</a:t>
            </a:r>
            <a:endParaRPr lang="ja-JP" altLang="en-US" sz="1400" dirty="0">
              <a:solidFill>
                <a:srgbClr val="000000"/>
              </a:solidFill>
              <a:latin typeface="+mn-ea"/>
              <a:cs typeface="ＭＳ 明朝"/>
            </a:endParaRPr>
          </a:p>
          <a:p>
            <a:r>
              <a:rPr lang="ja-JP" altLang="en-US" sz="1400" dirty="0">
                <a:solidFill>
                  <a:srgbClr val="000000"/>
                </a:solidFill>
                <a:latin typeface="+mn-ea"/>
                <a:cs typeface="ＭＳ 明朝"/>
              </a:rPr>
              <a:t>　初月　　　１日約５００円　☓　２０日　☓　４名　＝　40,000円</a:t>
            </a:r>
          </a:p>
          <a:p>
            <a:r>
              <a:rPr lang="ja-JP" altLang="en-US" sz="1400" dirty="0">
                <a:solidFill>
                  <a:srgbClr val="000000"/>
                </a:solidFill>
                <a:latin typeface="+mn-ea"/>
                <a:cs typeface="ＭＳ 明朝"/>
              </a:rPr>
              <a:t>　</a:t>
            </a:r>
            <a:r>
              <a:rPr lang="en-US" altLang="ja-JP" sz="1400" dirty="0">
                <a:solidFill>
                  <a:srgbClr val="000000"/>
                </a:solidFill>
                <a:latin typeface="+mn-ea"/>
                <a:cs typeface="ＭＳ 明朝"/>
              </a:rPr>
              <a:t>2</a:t>
            </a:r>
            <a:r>
              <a:rPr lang="ja-JP" altLang="en-US" sz="1400" dirty="0">
                <a:solidFill>
                  <a:srgbClr val="000000"/>
                </a:solidFill>
                <a:latin typeface="+mn-ea"/>
                <a:cs typeface="ＭＳ 明朝"/>
              </a:rPr>
              <a:t>ヶ月目以降　１日約５００円　☓　１０日　☓　４名　＝　</a:t>
            </a:r>
            <a:r>
              <a:rPr lang="en-US" altLang="ja-JP" sz="1400" dirty="0">
                <a:solidFill>
                  <a:srgbClr val="000000"/>
                </a:solidFill>
                <a:latin typeface="+mn-ea"/>
                <a:cs typeface="ＭＳ 明朝"/>
              </a:rPr>
              <a:t>2</a:t>
            </a:r>
            <a:r>
              <a:rPr lang="ja-JP" altLang="en-US" sz="1400" dirty="0">
                <a:solidFill>
                  <a:srgbClr val="000000"/>
                </a:solidFill>
                <a:latin typeface="+mn-ea"/>
                <a:cs typeface="ＭＳ 明朝"/>
              </a:rPr>
              <a:t>0,000円</a:t>
            </a:r>
          </a:p>
          <a:p>
            <a:endParaRPr lang="ja-JP" altLang="en-US" sz="1400" dirty="0">
              <a:solidFill>
                <a:srgbClr val="000000"/>
              </a:solidFill>
              <a:latin typeface="+mn-ea"/>
              <a:cs typeface="ＭＳ 明朝"/>
            </a:endParaRPr>
          </a:p>
          <a:p>
            <a:r>
              <a:rPr lang="ja-JP" altLang="en-US" sz="1400" dirty="0">
                <a:solidFill>
                  <a:srgbClr val="000000"/>
                </a:solidFill>
                <a:latin typeface="+mn-ea"/>
                <a:cs typeface="ＭＳ 明朝"/>
              </a:rPr>
              <a:t>　</a:t>
            </a:r>
            <a:r>
              <a:rPr lang="en-US" altLang="ja-JP" sz="1400" dirty="0">
                <a:solidFill>
                  <a:srgbClr val="000000"/>
                </a:solidFill>
                <a:latin typeface="+mn-ea"/>
                <a:cs typeface="ＭＳ 明朝"/>
              </a:rPr>
              <a:t>【</a:t>
            </a:r>
            <a:r>
              <a:rPr lang="ja-JP" altLang="en-US" sz="1400" dirty="0">
                <a:solidFill>
                  <a:srgbClr val="000000"/>
                </a:solidFill>
                <a:latin typeface="+mn-ea"/>
                <a:cs typeface="ＭＳ 明朝"/>
              </a:rPr>
              <a:t>広告制作費</a:t>
            </a:r>
            <a:r>
              <a:rPr lang="en-US" altLang="ja-JP" sz="1400" dirty="0">
                <a:solidFill>
                  <a:srgbClr val="000000"/>
                </a:solidFill>
                <a:latin typeface="+mn-ea"/>
                <a:cs typeface="ＭＳ 明朝"/>
              </a:rPr>
              <a:t>】</a:t>
            </a:r>
            <a:endParaRPr lang="ja-JP" altLang="en-US" sz="1400" dirty="0">
              <a:solidFill>
                <a:srgbClr val="000000"/>
              </a:solidFill>
              <a:latin typeface="+mn-ea"/>
              <a:cs typeface="ＭＳ 明朝"/>
            </a:endParaRPr>
          </a:p>
          <a:p>
            <a:r>
              <a:rPr lang="ja-JP" altLang="en-US" sz="1400" dirty="0">
                <a:solidFill>
                  <a:srgbClr val="000000"/>
                </a:solidFill>
                <a:latin typeface="+mn-ea"/>
                <a:cs typeface="ＭＳ 明朝"/>
              </a:rPr>
              <a:t>　特集企画　１枠　１時間　　１０枠　☓　2,000円　＝　20,000円</a:t>
            </a:r>
          </a:p>
          <a:p>
            <a:r>
              <a:rPr lang="ja-JP" altLang="en-US" sz="1400" dirty="0">
                <a:solidFill>
                  <a:srgbClr val="000000"/>
                </a:solidFill>
                <a:latin typeface="+mn-ea"/>
                <a:cs typeface="ＭＳ 明朝"/>
              </a:rPr>
              <a:t>　住宅系　1枠　4時間　6枠　×　8,000円　＝　48,000円</a:t>
            </a:r>
          </a:p>
          <a:p>
            <a:r>
              <a:rPr lang="ja-JP" altLang="en-US" sz="1400" dirty="0">
                <a:solidFill>
                  <a:srgbClr val="000000"/>
                </a:solidFill>
                <a:latin typeface="+mn-ea"/>
                <a:cs typeface="ＭＳ 明朝"/>
              </a:rPr>
              <a:t>　1/2P枠　1枠　6時間　1枠　×　12,000円　＝　12,000円</a:t>
            </a:r>
          </a:p>
          <a:p>
            <a:r>
              <a:rPr lang="ja-JP" altLang="en-US" sz="1400" dirty="0">
                <a:solidFill>
                  <a:srgbClr val="000000"/>
                </a:solidFill>
                <a:latin typeface="+mn-ea"/>
                <a:cs typeface="ＭＳ 明朝"/>
              </a:rPr>
              <a:t>　1/4P枠　1枠　4時間　2枠　×　8,000円　＝　16,000円</a:t>
            </a:r>
            <a:endParaRPr kumimoji="1" lang="ja-JP" altLang="en-US" sz="1400" dirty="0">
              <a:latin typeface="+mn-ea"/>
            </a:endParaRPr>
          </a:p>
        </p:txBody>
      </p:sp>
    </p:spTree>
    <p:extLst>
      <p:ext uri="{BB962C8B-B14F-4D97-AF65-F5344CB8AC3E}">
        <p14:creationId xmlns:p14="http://schemas.microsoft.com/office/powerpoint/2010/main" val="3115038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18" name="テキスト ボックス 17"/>
          <p:cNvSpPr txBox="1"/>
          <p:nvPr/>
        </p:nvSpPr>
        <p:spPr>
          <a:xfrm>
            <a:off x="311726" y="230038"/>
            <a:ext cx="7404585" cy="369332"/>
          </a:xfrm>
          <a:prstGeom prst="rect">
            <a:avLst/>
          </a:prstGeom>
          <a:noFill/>
        </p:spPr>
        <p:txBody>
          <a:bodyPr wrap="square" rtlCol="0">
            <a:spAutoFit/>
          </a:bodyPr>
          <a:lstStyle/>
          <a:p>
            <a:r>
              <a:rPr lang="en-US" altLang="ja-JP" dirty="0"/>
              <a:t>Face.4</a:t>
            </a:r>
            <a:r>
              <a:rPr lang="ja-JP" altLang="en-US" dirty="0"/>
              <a:t>　特集企画広告枠の営業方法について</a:t>
            </a:r>
            <a:endParaRPr kumimoji="1" lang="ja-JP" altLang="en-US" dirty="0"/>
          </a:p>
        </p:txBody>
      </p:sp>
      <p:sp>
        <p:nvSpPr>
          <p:cNvPr id="21" name="テキスト ボックス 20"/>
          <p:cNvSpPr txBox="1"/>
          <p:nvPr/>
        </p:nvSpPr>
        <p:spPr>
          <a:xfrm>
            <a:off x="311726" y="3328488"/>
            <a:ext cx="8685388" cy="800219"/>
          </a:xfrm>
          <a:prstGeom prst="rect">
            <a:avLst/>
          </a:prstGeom>
          <a:noFill/>
        </p:spPr>
        <p:txBody>
          <a:bodyPr wrap="square" rtlCol="0">
            <a:spAutoFit/>
          </a:bodyPr>
          <a:lstStyle/>
          <a:p>
            <a:r>
              <a:rPr lang="ja-JP" altLang="en-US" u="sng"/>
              <a:t>特集によって掲載</a:t>
            </a:r>
            <a:r>
              <a:rPr lang="ja-JP" altLang="en-US" u="sng" dirty="0"/>
              <a:t>企業数を多く集めるようにします。</a:t>
            </a:r>
            <a:endParaRPr lang="en-US" altLang="ja-JP" u="sng" dirty="0"/>
          </a:p>
          <a:p>
            <a:r>
              <a:rPr lang="ja-JP" altLang="en-US" sz="1400" dirty="0"/>
              <a:t>広告料金としては</a:t>
            </a:r>
            <a:r>
              <a:rPr lang="ja-JP" altLang="en-US" sz="1400"/>
              <a:t>、</a:t>
            </a:r>
            <a:r>
              <a:rPr lang="en-US" altLang="ja-JP" sz="1400" dirty="0"/>
              <a:t>1/8P</a:t>
            </a:r>
            <a:r>
              <a:rPr lang="ja-JP" altLang="en-US" sz="1400"/>
              <a:t>のサイズをを</a:t>
            </a:r>
            <a:r>
              <a:rPr lang="ja-JP" altLang="en-US" sz="1400" dirty="0"/>
              <a:t>基本とし、最低</a:t>
            </a:r>
            <a:r>
              <a:rPr lang="en-US" altLang="ja-JP" sz="1400" dirty="0"/>
              <a:t>10</a:t>
            </a:r>
            <a:r>
              <a:rPr lang="ja-JP" altLang="en-US" sz="1400" dirty="0"/>
              <a:t>社以上獲得を目指します。掲載企業数が増えれば、読者にとっても豊富な情報を得られるので、有益なコンテンツにもなります。</a:t>
            </a:r>
            <a:endParaRPr lang="en-US" altLang="ja-JP" sz="1400" dirty="0"/>
          </a:p>
        </p:txBody>
      </p:sp>
      <p:sp>
        <p:nvSpPr>
          <p:cNvPr id="8" name="テキスト ボックス 7"/>
          <p:cNvSpPr txBox="1"/>
          <p:nvPr/>
        </p:nvSpPr>
        <p:spPr>
          <a:xfrm>
            <a:off x="311726" y="1740307"/>
            <a:ext cx="8685388" cy="1015663"/>
          </a:xfrm>
          <a:prstGeom prst="rect">
            <a:avLst/>
          </a:prstGeom>
          <a:noFill/>
        </p:spPr>
        <p:txBody>
          <a:bodyPr wrap="square" rtlCol="0">
            <a:spAutoFit/>
          </a:bodyPr>
          <a:lstStyle/>
          <a:p>
            <a:r>
              <a:rPr lang="ja-JP" altLang="en-US" u="sng" dirty="0"/>
              <a:t>下記のような特集企画のテーマを設定し、その特集ページの中で企業紹介をします。</a:t>
            </a:r>
            <a:endParaRPr lang="en-US" altLang="ja-JP" u="sng" dirty="0"/>
          </a:p>
          <a:p>
            <a:r>
              <a:rPr lang="ja-JP" altLang="en-US" sz="1400" dirty="0"/>
              <a:t>・テーマ例）家族連れのレジャー特集、習いごと特集、入園入学準備、小児科、歯科などの病院特集など</a:t>
            </a:r>
            <a:endParaRPr lang="en-US" altLang="ja-JP" sz="1400" dirty="0"/>
          </a:p>
          <a:p>
            <a:r>
              <a:rPr lang="ja-JP" altLang="en-US" sz="1400" dirty="0"/>
              <a:t>・広告主の情報を単なる広告としての掲載ではなく、特集企画の中での紹介という見せ方にすることで、　</a:t>
            </a:r>
            <a:endParaRPr lang="en-US" altLang="ja-JP" sz="1400" dirty="0"/>
          </a:p>
          <a:p>
            <a:r>
              <a:rPr lang="ja-JP" altLang="ja-JP" sz="1400" dirty="0"/>
              <a:t>　</a:t>
            </a:r>
            <a:r>
              <a:rPr lang="ja-JP" altLang="en-US" sz="1400" dirty="0"/>
              <a:t>ためになる読み物として読者に閲覧してもらうことが目的です。</a:t>
            </a:r>
            <a:endParaRPr lang="en-US" altLang="ja-JP" sz="1400" dirty="0"/>
          </a:p>
        </p:txBody>
      </p:sp>
      <p:sp>
        <p:nvSpPr>
          <p:cNvPr id="9" name="テキスト ボックス 8"/>
          <p:cNvSpPr txBox="1"/>
          <p:nvPr/>
        </p:nvSpPr>
        <p:spPr>
          <a:xfrm>
            <a:off x="300074" y="645724"/>
            <a:ext cx="8685388" cy="646331"/>
          </a:xfrm>
          <a:prstGeom prst="rect">
            <a:avLst/>
          </a:prstGeom>
          <a:noFill/>
        </p:spPr>
        <p:txBody>
          <a:bodyPr wrap="square" rtlCol="0">
            <a:spAutoFit/>
          </a:bodyPr>
          <a:lstStyle/>
          <a:p>
            <a:r>
              <a:rPr lang="ja-JP" altLang="en-US" dirty="0"/>
              <a:t>毎号、特集テーマを設定し、そのテーマに該当する企業に対して営業を行います。</a:t>
            </a:r>
            <a:endParaRPr lang="en-US" altLang="ja-JP" dirty="0"/>
          </a:p>
          <a:p>
            <a:r>
              <a:rPr lang="ja-JP" altLang="en-US" dirty="0"/>
              <a:t>その際のポイントは下記のとおりです。</a:t>
            </a:r>
            <a:endParaRPr lang="en-US" altLang="ja-JP" dirty="0"/>
          </a:p>
        </p:txBody>
      </p:sp>
      <p:sp>
        <p:nvSpPr>
          <p:cNvPr id="10" name="テキスト ボックス 9"/>
          <p:cNvSpPr txBox="1"/>
          <p:nvPr/>
        </p:nvSpPr>
        <p:spPr>
          <a:xfrm>
            <a:off x="311726" y="4796498"/>
            <a:ext cx="8685388" cy="1354217"/>
          </a:xfrm>
          <a:prstGeom prst="rect">
            <a:avLst/>
          </a:prstGeom>
          <a:noFill/>
        </p:spPr>
        <p:txBody>
          <a:bodyPr wrap="square" rtlCol="0">
            <a:spAutoFit/>
          </a:bodyPr>
          <a:lstStyle/>
          <a:p>
            <a:r>
              <a:rPr lang="ja-JP" altLang="en-US" u="sng" dirty="0"/>
              <a:t>特集企画に関連したキャンペーンを用意します。</a:t>
            </a:r>
            <a:endParaRPr lang="en-US" altLang="ja-JP" u="sng" dirty="0"/>
          </a:p>
          <a:p>
            <a:r>
              <a:rPr lang="ja-JP" altLang="en-US" sz="1400" dirty="0"/>
              <a:t>広告主のサービス利用を促すような特典を付与するキャンペーンを企画します。広告反響の獲得対策にも繋げられるような企画にすることで、広告掲載のひと押しにもなります。</a:t>
            </a:r>
            <a:endParaRPr lang="en-US" altLang="ja-JP" sz="1400" dirty="0"/>
          </a:p>
          <a:p>
            <a:endParaRPr lang="en-US" altLang="ja-JP" dirty="0"/>
          </a:p>
          <a:p>
            <a:r>
              <a:rPr lang="ja-JP" altLang="en-US" dirty="0"/>
              <a:t>営業ステップの具体的な内容は、次頁をご確認ください。</a:t>
            </a:r>
            <a:endParaRPr lang="en-US" altLang="ja-JP" dirty="0"/>
          </a:p>
        </p:txBody>
      </p:sp>
      <p:sp>
        <p:nvSpPr>
          <p:cNvPr id="11" name="角丸四角形 10"/>
          <p:cNvSpPr/>
          <p:nvPr/>
        </p:nvSpPr>
        <p:spPr>
          <a:xfrm>
            <a:off x="311726" y="1385278"/>
            <a:ext cx="1037038" cy="372828"/>
          </a:xfrm>
          <a:prstGeom prst="roundRect">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Point1</a:t>
            </a:r>
            <a:endParaRPr kumimoji="1" lang="ja-JP" altLang="en-US" dirty="0"/>
          </a:p>
        </p:txBody>
      </p:sp>
      <p:sp>
        <p:nvSpPr>
          <p:cNvPr id="12" name="角丸四角形 11"/>
          <p:cNvSpPr/>
          <p:nvPr/>
        </p:nvSpPr>
        <p:spPr>
          <a:xfrm>
            <a:off x="311726" y="2988940"/>
            <a:ext cx="1037038" cy="372828"/>
          </a:xfrm>
          <a:prstGeom prst="roundRect">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Point2</a:t>
            </a:r>
            <a:endParaRPr kumimoji="1" lang="ja-JP" altLang="en-US" dirty="0"/>
          </a:p>
        </p:txBody>
      </p:sp>
      <p:sp>
        <p:nvSpPr>
          <p:cNvPr id="14" name="角丸四角形 13"/>
          <p:cNvSpPr/>
          <p:nvPr/>
        </p:nvSpPr>
        <p:spPr>
          <a:xfrm>
            <a:off x="311726" y="4441925"/>
            <a:ext cx="1037038" cy="372828"/>
          </a:xfrm>
          <a:prstGeom prst="roundRect">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Point3</a:t>
            </a:r>
            <a:endParaRPr kumimoji="1" lang="ja-JP" altLang="en-US" dirty="0"/>
          </a:p>
        </p:txBody>
      </p:sp>
    </p:spTree>
    <p:extLst>
      <p:ext uri="{BB962C8B-B14F-4D97-AF65-F5344CB8AC3E}">
        <p14:creationId xmlns:p14="http://schemas.microsoft.com/office/powerpoint/2010/main" val="2846120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18" name="テキスト ボックス 17"/>
          <p:cNvSpPr txBox="1"/>
          <p:nvPr/>
        </p:nvSpPr>
        <p:spPr>
          <a:xfrm>
            <a:off x="311726" y="230038"/>
            <a:ext cx="7404585" cy="369332"/>
          </a:xfrm>
          <a:prstGeom prst="rect">
            <a:avLst/>
          </a:prstGeom>
          <a:noFill/>
        </p:spPr>
        <p:txBody>
          <a:bodyPr wrap="square" rtlCol="0">
            <a:spAutoFit/>
          </a:bodyPr>
          <a:lstStyle/>
          <a:p>
            <a:r>
              <a:rPr lang="en-US" altLang="ja-JP" dirty="0"/>
              <a:t>Face.5</a:t>
            </a:r>
            <a:r>
              <a:rPr lang="ja-JP" altLang="en-US" dirty="0"/>
              <a:t>　特集企画ページサンプル</a:t>
            </a:r>
            <a:endParaRPr kumimoji="1" lang="ja-JP" altLang="en-US" dirty="0"/>
          </a:p>
        </p:txBody>
      </p:sp>
      <p:pic>
        <p:nvPicPr>
          <p:cNvPr id="2" name="図 1" descr="スクリーンショット 2015-07-03 13.50.45.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5851" y="1149141"/>
            <a:ext cx="7600460" cy="5363704"/>
          </a:xfrm>
          <a:prstGeom prst="rect">
            <a:avLst/>
          </a:prstGeom>
        </p:spPr>
      </p:pic>
      <p:sp>
        <p:nvSpPr>
          <p:cNvPr id="9" name="テキスト ボックス 8"/>
          <p:cNvSpPr txBox="1"/>
          <p:nvPr/>
        </p:nvSpPr>
        <p:spPr>
          <a:xfrm>
            <a:off x="195206" y="683735"/>
            <a:ext cx="8685388" cy="369332"/>
          </a:xfrm>
          <a:prstGeom prst="rect">
            <a:avLst/>
          </a:prstGeom>
          <a:noFill/>
        </p:spPr>
        <p:txBody>
          <a:bodyPr wrap="square" rtlCol="0">
            <a:spAutoFit/>
          </a:bodyPr>
          <a:lstStyle/>
          <a:p>
            <a:r>
              <a:rPr lang="ja-JP" altLang="en-US" dirty="0"/>
              <a:t>下記は、習いごと特集ページのサンプルです。</a:t>
            </a:r>
            <a:endParaRPr lang="en-US" altLang="ja-JP" dirty="0"/>
          </a:p>
        </p:txBody>
      </p:sp>
      <p:sp>
        <p:nvSpPr>
          <p:cNvPr id="4" name="線吹き出し 1 (枠付き) 3"/>
          <p:cNvSpPr/>
          <p:nvPr/>
        </p:nvSpPr>
        <p:spPr>
          <a:xfrm>
            <a:off x="5394931" y="2416221"/>
            <a:ext cx="3702889" cy="1176739"/>
          </a:xfrm>
          <a:prstGeom prst="borderCallout1">
            <a:avLst>
              <a:gd name="adj1" fmla="val 27661"/>
              <a:gd name="adj2" fmla="val -1218"/>
              <a:gd name="adj3" fmla="val 161014"/>
              <a:gd name="adj4" fmla="val -97229"/>
            </a:avLst>
          </a:prstGeom>
          <a:solidFill>
            <a:schemeClr val="accent2">
              <a:lumMod val="20000"/>
              <a:lumOff val="80000"/>
            </a:schemeClr>
          </a:solidFill>
          <a:ln w="317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1400" b="1" dirty="0">
                <a:solidFill>
                  <a:schemeClr val="accent2">
                    <a:lumMod val="75000"/>
                  </a:schemeClr>
                </a:solidFill>
              </a:rPr>
              <a:t>Point2</a:t>
            </a:r>
          </a:p>
          <a:p>
            <a:r>
              <a:rPr kumimoji="1" lang="ja-JP" altLang="en-US" sz="1400">
                <a:solidFill>
                  <a:schemeClr val="tx1"/>
                </a:solidFill>
              </a:rPr>
              <a:t>最低</a:t>
            </a:r>
            <a:r>
              <a:rPr lang="en-US" altLang="ja-JP" sz="1400" dirty="0">
                <a:solidFill>
                  <a:schemeClr val="tx1"/>
                </a:solidFill>
              </a:rPr>
              <a:t>10</a:t>
            </a:r>
            <a:r>
              <a:rPr lang="ja-JP" altLang="en-US" sz="1400" dirty="0">
                <a:solidFill>
                  <a:schemeClr val="tx1"/>
                </a:solidFill>
              </a:rPr>
              <a:t>社以上獲得を</a:t>
            </a:r>
            <a:r>
              <a:rPr lang="ja-JP" altLang="en-US" sz="1400">
                <a:solidFill>
                  <a:schemeClr val="tx1"/>
                </a:solidFill>
              </a:rPr>
              <a:t>目指す。</a:t>
            </a:r>
            <a:endParaRPr lang="en-US" altLang="ja-JP" sz="1400" dirty="0">
              <a:solidFill>
                <a:schemeClr val="tx1"/>
              </a:solidFill>
            </a:endParaRPr>
          </a:p>
        </p:txBody>
      </p:sp>
      <p:sp>
        <p:nvSpPr>
          <p:cNvPr id="11" name="線吹き出し 1 (枠付き) 10"/>
          <p:cNvSpPr/>
          <p:nvPr/>
        </p:nvSpPr>
        <p:spPr>
          <a:xfrm>
            <a:off x="5658765" y="3844791"/>
            <a:ext cx="3439055" cy="1304899"/>
          </a:xfrm>
          <a:prstGeom prst="borderCallout1">
            <a:avLst>
              <a:gd name="adj1" fmla="val 22710"/>
              <a:gd name="adj2" fmla="val -879"/>
              <a:gd name="adj3" fmla="val 121410"/>
              <a:gd name="adj4" fmla="val -20714"/>
            </a:avLst>
          </a:prstGeom>
          <a:solidFill>
            <a:schemeClr val="accent2">
              <a:lumMod val="20000"/>
              <a:lumOff val="80000"/>
            </a:schemeClr>
          </a:solidFill>
          <a:ln w="317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altLang="ja-JP" sz="1400" b="1" dirty="0">
                <a:solidFill>
                  <a:srgbClr val="953735"/>
                </a:solidFill>
              </a:rPr>
              <a:t>Point3</a:t>
            </a:r>
          </a:p>
          <a:p>
            <a:r>
              <a:rPr lang="ja-JP" altLang="en-US" sz="1400" dirty="0">
                <a:solidFill>
                  <a:schemeClr val="tx1"/>
                </a:solidFill>
              </a:rPr>
              <a:t>特集テーマにちなんだキャンペーンを実施。習いごと特集では、体験レッスン、正式入会を促進するような内容を企画。広告主に対しても掲載を後押しできる。</a:t>
            </a:r>
          </a:p>
        </p:txBody>
      </p:sp>
      <p:sp>
        <p:nvSpPr>
          <p:cNvPr id="12" name="線吹き出し 1 (枠付き) 11"/>
          <p:cNvSpPr/>
          <p:nvPr/>
        </p:nvSpPr>
        <p:spPr>
          <a:xfrm>
            <a:off x="5394931" y="1053067"/>
            <a:ext cx="3702889" cy="1176739"/>
          </a:xfrm>
          <a:prstGeom prst="borderCallout1">
            <a:avLst>
              <a:gd name="adj1" fmla="val 27661"/>
              <a:gd name="adj2" fmla="val -1218"/>
              <a:gd name="adj3" fmla="val 88737"/>
              <a:gd name="adj4" fmla="val -53174"/>
            </a:avLst>
          </a:prstGeom>
          <a:solidFill>
            <a:schemeClr val="accent2">
              <a:lumMod val="20000"/>
              <a:lumOff val="80000"/>
            </a:schemeClr>
          </a:solidFill>
          <a:ln w="317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1400" b="1" dirty="0">
                <a:solidFill>
                  <a:schemeClr val="accent2">
                    <a:lumMod val="75000"/>
                  </a:schemeClr>
                </a:solidFill>
              </a:rPr>
              <a:t>Point1</a:t>
            </a:r>
          </a:p>
          <a:p>
            <a:r>
              <a:rPr kumimoji="1" lang="ja-JP" altLang="en-US" sz="1400" dirty="0">
                <a:solidFill>
                  <a:schemeClr val="tx1"/>
                </a:solidFill>
              </a:rPr>
              <a:t>習いごと特集として、幼稚園保育園の園児が対象になるような習いごとを掲載する。価格が安いため、個人教室などにも広告掲載を案内できる。</a:t>
            </a:r>
          </a:p>
        </p:txBody>
      </p:sp>
    </p:spTree>
    <p:extLst>
      <p:ext uri="{BB962C8B-B14F-4D97-AF65-F5344CB8AC3E}">
        <p14:creationId xmlns:p14="http://schemas.microsoft.com/office/powerpoint/2010/main" val="2438829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18" name="テキスト ボックス 17"/>
          <p:cNvSpPr txBox="1"/>
          <p:nvPr/>
        </p:nvSpPr>
        <p:spPr>
          <a:xfrm>
            <a:off x="311726" y="230038"/>
            <a:ext cx="7404585" cy="369332"/>
          </a:xfrm>
          <a:prstGeom prst="rect">
            <a:avLst/>
          </a:prstGeom>
          <a:noFill/>
        </p:spPr>
        <p:txBody>
          <a:bodyPr wrap="square" rtlCol="0">
            <a:spAutoFit/>
          </a:bodyPr>
          <a:lstStyle/>
          <a:p>
            <a:r>
              <a:rPr lang="en-US" altLang="ja-JP" dirty="0"/>
              <a:t>Face.6</a:t>
            </a:r>
            <a:r>
              <a:rPr lang="ja-JP" altLang="en-US" dirty="0"/>
              <a:t>　特集企画の営業ステップ</a:t>
            </a:r>
            <a:endParaRPr kumimoji="1" lang="ja-JP" altLang="en-US" dirty="0"/>
          </a:p>
        </p:txBody>
      </p:sp>
      <p:sp>
        <p:nvSpPr>
          <p:cNvPr id="9" name="テキスト ボックス 8"/>
          <p:cNvSpPr txBox="1"/>
          <p:nvPr/>
        </p:nvSpPr>
        <p:spPr>
          <a:xfrm>
            <a:off x="195206" y="683735"/>
            <a:ext cx="8685388" cy="369332"/>
          </a:xfrm>
          <a:prstGeom prst="rect">
            <a:avLst/>
          </a:prstGeom>
          <a:noFill/>
        </p:spPr>
        <p:txBody>
          <a:bodyPr wrap="square" rtlCol="0">
            <a:spAutoFit/>
          </a:bodyPr>
          <a:lstStyle/>
          <a:p>
            <a:r>
              <a:rPr lang="ja-JP" altLang="en-US" dirty="0"/>
              <a:t>特集企画ページへの広告掲載については、下記のステップで営業を行います。</a:t>
            </a:r>
            <a:endParaRPr lang="en-US" altLang="ja-JP" dirty="0"/>
          </a:p>
        </p:txBody>
      </p:sp>
      <p:sp>
        <p:nvSpPr>
          <p:cNvPr id="5" name="角丸四角形 4"/>
          <p:cNvSpPr/>
          <p:nvPr/>
        </p:nvSpPr>
        <p:spPr>
          <a:xfrm>
            <a:off x="311726" y="1118480"/>
            <a:ext cx="1037038" cy="372828"/>
          </a:xfrm>
          <a:prstGeom prst="roundRect">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STEP1</a:t>
            </a:r>
            <a:endParaRPr kumimoji="1" lang="ja-JP" altLang="en-US" dirty="0"/>
          </a:p>
        </p:txBody>
      </p:sp>
      <p:sp>
        <p:nvSpPr>
          <p:cNvPr id="14" name="角丸四角形 13"/>
          <p:cNvSpPr/>
          <p:nvPr/>
        </p:nvSpPr>
        <p:spPr>
          <a:xfrm>
            <a:off x="1348764" y="1118480"/>
            <a:ext cx="7262151" cy="372828"/>
          </a:xfrm>
          <a:prstGeom prst="roundRect">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a:solidFill>
                  <a:schemeClr val="tx1"/>
                </a:solidFill>
              </a:rPr>
              <a:t>営業対象企業のリストアップと</a:t>
            </a:r>
            <a:r>
              <a:rPr kumimoji="1" lang="en-US" altLang="ja-JP" dirty="0">
                <a:solidFill>
                  <a:schemeClr val="tx1"/>
                </a:solidFill>
              </a:rPr>
              <a:t>DM</a:t>
            </a:r>
            <a:r>
              <a:rPr kumimoji="1" lang="ja-JP" altLang="en-US" dirty="0">
                <a:solidFill>
                  <a:schemeClr val="tx1"/>
                </a:solidFill>
              </a:rPr>
              <a:t>送付</a:t>
            </a:r>
          </a:p>
        </p:txBody>
      </p:sp>
      <p:sp>
        <p:nvSpPr>
          <p:cNvPr id="7" name="下矢印 6"/>
          <p:cNvSpPr/>
          <p:nvPr/>
        </p:nvSpPr>
        <p:spPr>
          <a:xfrm>
            <a:off x="640866" y="1759281"/>
            <a:ext cx="431129" cy="862165"/>
          </a:xfrm>
          <a:prstGeom prst="downArrow">
            <a:avLst/>
          </a:prstGeom>
          <a:solidFill>
            <a:schemeClr val="accent2">
              <a:lumMod val="40000"/>
              <a:lumOff val="60000"/>
            </a:schemeClr>
          </a:solidFill>
          <a:ln>
            <a:solidFill>
              <a:schemeClr val="accent2"/>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1348764" y="1492485"/>
            <a:ext cx="7262151" cy="4401205"/>
          </a:xfrm>
          <a:prstGeom prst="rect">
            <a:avLst/>
          </a:prstGeom>
          <a:noFill/>
        </p:spPr>
        <p:txBody>
          <a:bodyPr wrap="square" rtlCol="0">
            <a:spAutoFit/>
          </a:bodyPr>
          <a:lstStyle/>
          <a:p>
            <a:r>
              <a:rPr lang="en-US" altLang="ja-JP" sz="1400" dirty="0"/>
              <a:t>▶</a:t>
            </a:r>
            <a:r>
              <a:rPr lang="ja-JP" altLang="en-US" sz="1400" dirty="0"/>
              <a:t>対象企業のリストアップを行います。</a:t>
            </a:r>
            <a:endParaRPr lang="en-US" altLang="ja-JP" sz="1400" dirty="0"/>
          </a:p>
          <a:p>
            <a:r>
              <a:rPr lang="ja-JP" altLang="en-US" sz="1400" dirty="0"/>
              <a:t>リストアップを行うデータの収集元は、検討する特集企画によって異なります。ただし、特集企画で営業をかける企業のカテゴリは限定されてくるので、対象業種の企業がまとめられているポータルサイトがないかを確認するのは有効です。</a:t>
            </a:r>
            <a:endParaRPr lang="en-US" altLang="ja-JP" sz="1400" dirty="0"/>
          </a:p>
          <a:p>
            <a:r>
              <a:rPr lang="ja-JP" altLang="en-US" sz="1400" dirty="0"/>
              <a:t>例）習いごと特集の場合</a:t>
            </a:r>
            <a:r>
              <a:rPr lang="ja-JP" altLang="ja-JP" sz="1400" dirty="0"/>
              <a:t>　</a:t>
            </a:r>
            <a:endParaRPr lang="en-US" altLang="ja-JP" sz="1400" dirty="0"/>
          </a:p>
          <a:p>
            <a:r>
              <a:rPr lang="ja-JP" altLang="en-US" sz="1400" dirty="0"/>
              <a:t>・広島県の習い事まとめサイト</a:t>
            </a:r>
            <a:endParaRPr lang="en-US" altLang="ja-JP" sz="1400" dirty="0"/>
          </a:p>
          <a:p>
            <a:r>
              <a:rPr lang="en-US" altLang="ja-JP" sz="1400" dirty="0">
                <a:hlinkClick r:id="rId4"/>
              </a:rPr>
              <a:t>http://okochama.jp/school/34.php</a:t>
            </a:r>
            <a:endParaRPr lang="en-US" altLang="ja-JP" sz="1400" dirty="0"/>
          </a:p>
          <a:p>
            <a:endParaRPr lang="en-US" altLang="ja-JP" sz="1400" dirty="0"/>
          </a:p>
          <a:p>
            <a:r>
              <a:rPr lang="ja-JP" altLang="en-US" sz="1400" dirty="0"/>
              <a:t>・広島のピアノ教室</a:t>
            </a:r>
            <a:endParaRPr lang="en-US" altLang="ja-JP" sz="1400" dirty="0"/>
          </a:p>
          <a:p>
            <a:r>
              <a:rPr lang="en-US" altLang="ja-JP" sz="1400" dirty="0">
                <a:hlinkClick r:id="rId5"/>
              </a:rPr>
              <a:t>http://www.pianokyousitsu.com/area/hiroshima/</a:t>
            </a:r>
            <a:endParaRPr lang="en-US" altLang="ja-JP" sz="1400" dirty="0"/>
          </a:p>
          <a:p>
            <a:endParaRPr lang="en-US" altLang="ja-JP" sz="1400" dirty="0"/>
          </a:p>
          <a:p>
            <a:r>
              <a:rPr lang="en-US" altLang="ja-JP" sz="1400" dirty="0"/>
              <a:t>▶</a:t>
            </a:r>
            <a:r>
              <a:rPr lang="ja-JP" altLang="en-US" sz="1400" dirty="0"/>
              <a:t>リストアップした先に対して、</a:t>
            </a:r>
            <a:r>
              <a:rPr lang="en-US" altLang="ja-JP" sz="1400" dirty="0"/>
              <a:t>DM</a:t>
            </a:r>
            <a:r>
              <a:rPr lang="ja-JP" altLang="en-US" sz="1400" dirty="0"/>
              <a:t>発送を行います。</a:t>
            </a:r>
            <a:endParaRPr lang="en-US" altLang="ja-JP" sz="1400" dirty="0"/>
          </a:p>
          <a:p>
            <a:r>
              <a:rPr lang="ja-JP" altLang="en-US" sz="1400" dirty="0"/>
              <a:t>発送する</a:t>
            </a:r>
            <a:r>
              <a:rPr lang="en-US" altLang="ja-JP" sz="1400" dirty="0"/>
              <a:t>DM</a:t>
            </a:r>
            <a:r>
              <a:rPr lang="ja-JP" altLang="en-US" sz="1400" dirty="0"/>
              <a:t>については、以下の内容を送ります。</a:t>
            </a:r>
            <a:endParaRPr lang="en-US" altLang="ja-JP" sz="1400" dirty="0"/>
          </a:p>
          <a:p>
            <a:r>
              <a:rPr lang="ja-JP" altLang="en-US" sz="1400"/>
              <a:t>・参考</a:t>
            </a:r>
            <a:r>
              <a:rPr lang="en-US" altLang="ja-JP" sz="1400" dirty="0"/>
              <a:t>_</a:t>
            </a:r>
            <a:r>
              <a:rPr lang="en" altLang="ja-JP" sz="1400" dirty="0"/>
              <a:t>DM</a:t>
            </a:r>
            <a:r>
              <a:rPr lang="ja-JP" altLang="en-US" sz="1400"/>
              <a:t>同梱</a:t>
            </a:r>
            <a:r>
              <a:rPr lang="en-US" altLang="ja-JP" sz="1400" dirty="0"/>
              <a:t>_</a:t>
            </a:r>
            <a:r>
              <a:rPr lang="ja-JP" altLang="en-US" sz="1400"/>
              <a:t>挨拶状</a:t>
            </a:r>
            <a:endParaRPr lang="en-US" altLang="ja-JP" sz="1400" dirty="0"/>
          </a:p>
          <a:p>
            <a:r>
              <a:rPr lang="ja-JP" altLang="en-US" sz="1400"/>
              <a:t>・参考</a:t>
            </a:r>
            <a:r>
              <a:rPr lang="en-US" altLang="ja-JP" sz="1400" dirty="0"/>
              <a:t>_</a:t>
            </a:r>
            <a:r>
              <a:rPr lang="en" altLang="ja-JP" sz="1400" dirty="0"/>
              <a:t>DM</a:t>
            </a:r>
            <a:r>
              <a:rPr lang="ja-JP" altLang="en-US" sz="1400"/>
              <a:t>同梱用</a:t>
            </a:r>
            <a:r>
              <a:rPr lang="en-US" altLang="ja-JP" sz="1400" dirty="0"/>
              <a:t>_</a:t>
            </a:r>
            <a:r>
              <a:rPr lang="ja-JP" altLang="en-US" sz="1400"/>
              <a:t>簡易チラシ</a:t>
            </a:r>
            <a:endParaRPr lang="en-US" altLang="ja-JP" sz="1400" dirty="0"/>
          </a:p>
          <a:p>
            <a:r>
              <a:rPr lang="ja-JP" altLang="en-US" sz="1400"/>
              <a:t>・参考</a:t>
            </a:r>
            <a:r>
              <a:rPr lang="en-US" altLang="ja-JP" sz="1400" dirty="0"/>
              <a:t>_</a:t>
            </a:r>
            <a:r>
              <a:rPr lang="en" altLang="ja-JP" sz="1400" dirty="0" err="1"/>
              <a:t>KidsDo</a:t>
            </a:r>
            <a:r>
              <a:rPr lang="ja-JP" altLang="en-US" sz="1400"/>
              <a:t>習い事特集</a:t>
            </a:r>
            <a:r>
              <a:rPr lang="en-US" altLang="ja-JP" sz="1400" dirty="0"/>
              <a:t>_</a:t>
            </a:r>
            <a:r>
              <a:rPr lang="ja-JP" altLang="en-US" sz="1400"/>
              <a:t>アプローチ用ラフ案の例</a:t>
            </a:r>
            <a:endParaRPr lang="en-US" altLang="ja-JP" sz="1400" dirty="0"/>
          </a:p>
          <a:p>
            <a:r>
              <a:rPr lang="ja-JP" altLang="en-US" sz="1400"/>
              <a:t>・</a:t>
            </a:r>
            <a:r>
              <a:rPr lang="en-US" altLang="ja-JP" sz="1400" dirty="0" err="1"/>
              <a:t>KidsDo</a:t>
            </a:r>
            <a:r>
              <a:rPr lang="ja-JP" altLang="en-US" sz="1400"/>
              <a:t>見本誌</a:t>
            </a:r>
            <a:endParaRPr lang="en-US" altLang="ja-JP" sz="1400" dirty="0"/>
          </a:p>
          <a:p>
            <a:r>
              <a:rPr lang="ja-JP" altLang="ja-JP" sz="1400"/>
              <a:t>　</a:t>
            </a:r>
            <a:r>
              <a:rPr lang="en-US" altLang="ja-JP" sz="1400" dirty="0"/>
              <a:t>※</a:t>
            </a:r>
            <a:r>
              <a:rPr lang="ja-JP" altLang="en-US" sz="1400"/>
              <a:t>チラシ内</a:t>
            </a:r>
            <a:r>
              <a:rPr lang="ja-JP" altLang="en-US" sz="1400" dirty="0"/>
              <a:t>には特集企画ページヘの掲載イメージがある方がよいです。</a:t>
            </a:r>
            <a:endParaRPr lang="en-US" altLang="ja-JP" sz="1400" dirty="0"/>
          </a:p>
          <a:p>
            <a:endParaRPr lang="en-US" altLang="ja-JP" sz="1400" dirty="0"/>
          </a:p>
          <a:p>
            <a:endParaRPr lang="en-US" altLang="ja-JP" sz="1400" dirty="0"/>
          </a:p>
        </p:txBody>
      </p:sp>
    </p:spTree>
    <p:extLst>
      <p:ext uri="{BB962C8B-B14F-4D97-AF65-F5344CB8AC3E}">
        <p14:creationId xmlns:p14="http://schemas.microsoft.com/office/powerpoint/2010/main" val="1797796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18" name="テキスト ボックス 17"/>
          <p:cNvSpPr txBox="1"/>
          <p:nvPr/>
        </p:nvSpPr>
        <p:spPr>
          <a:xfrm>
            <a:off x="311726" y="230038"/>
            <a:ext cx="7404585" cy="369332"/>
          </a:xfrm>
          <a:prstGeom prst="rect">
            <a:avLst/>
          </a:prstGeom>
          <a:noFill/>
        </p:spPr>
        <p:txBody>
          <a:bodyPr wrap="square" rtlCol="0">
            <a:spAutoFit/>
          </a:bodyPr>
          <a:lstStyle/>
          <a:p>
            <a:r>
              <a:rPr lang="en-US" altLang="ja-JP" dirty="0"/>
              <a:t>Face.7</a:t>
            </a:r>
            <a:r>
              <a:rPr lang="ja-JP" altLang="en-US" dirty="0"/>
              <a:t>　特集企画の営業ステップ（続き）</a:t>
            </a:r>
            <a:endParaRPr kumimoji="1" lang="ja-JP" altLang="en-US" dirty="0"/>
          </a:p>
        </p:txBody>
      </p:sp>
      <p:sp>
        <p:nvSpPr>
          <p:cNvPr id="9" name="テキスト ボックス 8"/>
          <p:cNvSpPr txBox="1"/>
          <p:nvPr/>
        </p:nvSpPr>
        <p:spPr>
          <a:xfrm>
            <a:off x="195206" y="683735"/>
            <a:ext cx="8685388" cy="369332"/>
          </a:xfrm>
          <a:prstGeom prst="rect">
            <a:avLst/>
          </a:prstGeom>
          <a:noFill/>
        </p:spPr>
        <p:txBody>
          <a:bodyPr wrap="square" rtlCol="0">
            <a:spAutoFit/>
          </a:bodyPr>
          <a:lstStyle/>
          <a:p>
            <a:r>
              <a:rPr lang="ja-JP" altLang="en-US" dirty="0"/>
              <a:t>特集企画の営業ステップ　続き</a:t>
            </a:r>
            <a:endParaRPr lang="en-US" altLang="ja-JP" dirty="0"/>
          </a:p>
        </p:txBody>
      </p:sp>
      <p:sp>
        <p:nvSpPr>
          <p:cNvPr id="15" name="角丸四角形 14"/>
          <p:cNvSpPr/>
          <p:nvPr/>
        </p:nvSpPr>
        <p:spPr>
          <a:xfrm>
            <a:off x="311726" y="1223358"/>
            <a:ext cx="1037038" cy="372828"/>
          </a:xfrm>
          <a:prstGeom prst="roundRect">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STEP2</a:t>
            </a:r>
            <a:endParaRPr kumimoji="1" lang="ja-JP" altLang="en-US" dirty="0"/>
          </a:p>
        </p:txBody>
      </p:sp>
      <p:sp>
        <p:nvSpPr>
          <p:cNvPr id="16" name="角丸四角形 15"/>
          <p:cNvSpPr/>
          <p:nvPr/>
        </p:nvSpPr>
        <p:spPr>
          <a:xfrm>
            <a:off x="1348764" y="1223358"/>
            <a:ext cx="7262151" cy="372828"/>
          </a:xfrm>
          <a:prstGeom prst="roundRect">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dirty="0">
                <a:solidFill>
                  <a:schemeClr val="tx1"/>
                </a:solidFill>
              </a:rPr>
              <a:t>DM</a:t>
            </a:r>
            <a:r>
              <a:rPr kumimoji="1" lang="ja-JP" altLang="en-US" dirty="0">
                <a:solidFill>
                  <a:schemeClr val="tx1"/>
                </a:solidFill>
              </a:rPr>
              <a:t>発送後の訪問アポ獲得のためのコール</a:t>
            </a:r>
          </a:p>
        </p:txBody>
      </p:sp>
      <p:sp>
        <p:nvSpPr>
          <p:cNvPr id="17" name="角丸四角形 16"/>
          <p:cNvSpPr/>
          <p:nvPr/>
        </p:nvSpPr>
        <p:spPr>
          <a:xfrm>
            <a:off x="311726" y="2714670"/>
            <a:ext cx="1037038" cy="372828"/>
          </a:xfrm>
          <a:prstGeom prst="roundRect">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STEP3</a:t>
            </a:r>
            <a:endParaRPr kumimoji="1" lang="ja-JP" altLang="en-US" dirty="0"/>
          </a:p>
        </p:txBody>
      </p:sp>
      <p:sp>
        <p:nvSpPr>
          <p:cNvPr id="19" name="角丸四角形 18"/>
          <p:cNvSpPr/>
          <p:nvPr/>
        </p:nvSpPr>
        <p:spPr>
          <a:xfrm>
            <a:off x="1348764" y="2714670"/>
            <a:ext cx="7262151" cy="372828"/>
          </a:xfrm>
          <a:prstGeom prst="roundRect">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a:solidFill>
                  <a:schemeClr val="tx1"/>
                </a:solidFill>
              </a:rPr>
              <a:t>アポ獲得先への提案実施</a:t>
            </a:r>
          </a:p>
        </p:txBody>
      </p:sp>
      <p:sp>
        <p:nvSpPr>
          <p:cNvPr id="20" name="下矢印 19"/>
          <p:cNvSpPr/>
          <p:nvPr/>
        </p:nvSpPr>
        <p:spPr>
          <a:xfrm>
            <a:off x="640866" y="1724348"/>
            <a:ext cx="431129" cy="862165"/>
          </a:xfrm>
          <a:prstGeom prst="downArrow">
            <a:avLst/>
          </a:prstGeom>
          <a:solidFill>
            <a:schemeClr val="accent2">
              <a:lumMod val="40000"/>
              <a:lumOff val="60000"/>
            </a:schemeClr>
          </a:solidFill>
          <a:ln>
            <a:solidFill>
              <a:schemeClr val="accent2"/>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1348764" y="1575578"/>
            <a:ext cx="7262151" cy="1169551"/>
          </a:xfrm>
          <a:prstGeom prst="rect">
            <a:avLst/>
          </a:prstGeom>
          <a:noFill/>
        </p:spPr>
        <p:txBody>
          <a:bodyPr wrap="square" rtlCol="0">
            <a:spAutoFit/>
          </a:bodyPr>
          <a:lstStyle/>
          <a:p>
            <a:r>
              <a:rPr lang="en-US" altLang="ja-JP" sz="1400" dirty="0"/>
              <a:t>▶</a:t>
            </a:r>
            <a:r>
              <a:rPr lang="ja-JP" altLang="en-US" sz="1400" dirty="0"/>
              <a:t>訪問アポ獲得のためのコールを実施します。</a:t>
            </a:r>
            <a:endParaRPr lang="en-US" altLang="ja-JP" sz="1400" dirty="0"/>
          </a:p>
          <a:p>
            <a:r>
              <a:rPr lang="en-US" altLang="ja-JP" sz="1400" dirty="0"/>
              <a:t>DM</a:t>
            </a:r>
            <a:r>
              <a:rPr lang="ja-JP" altLang="en-US" sz="1400" dirty="0"/>
              <a:t>が到着するタイミングを見計らって、訪問アポを獲得するためのコールを実施します。</a:t>
            </a:r>
            <a:endParaRPr lang="en-US" altLang="ja-JP" sz="1400" dirty="0"/>
          </a:p>
          <a:p>
            <a:r>
              <a:rPr lang="ja-JP" altLang="en-US" sz="1400"/>
              <a:t>コールのトークスクリプトは別添</a:t>
            </a:r>
            <a:r>
              <a:rPr lang="ja-JP" altLang="en-US" sz="1400" dirty="0"/>
              <a:t>資料をご確認ください。</a:t>
            </a:r>
            <a:endParaRPr lang="en-US" altLang="ja-JP" sz="1400" dirty="0"/>
          </a:p>
          <a:p>
            <a:endParaRPr lang="en-US" altLang="ja-JP" sz="1400" dirty="0"/>
          </a:p>
        </p:txBody>
      </p:sp>
      <p:sp>
        <p:nvSpPr>
          <p:cNvPr id="23" name="テキスト ボックス 22"/>
          <p:cNvSpPr txBox="1"/>
          <p:nvPr/>
        </p:nvSpPr>
        <p:spPr>
          <a:xfrm>
            <a:off x="1348764" y="3083019"/>
            <a:ext cx="7262151" cy="3970318"/>
          </a:xfrm>
          <a:prstGeom prst="rect">
            <a:avLst/>
          </a:prstGeom>
          <a:noFill/>
        </p:spPr>
        <p:txBody>
          <a:bodyPr wrap="square" rtlCol="0">
            <a:spAutoFit/>
          </a:bodyPr>
          <a:lstStyle/>
          <a:p>
            <a:r>
              <a:rPr lang="en-US" altLang="ja-JP" sz="1400" dirty="0"/>
              <a:t>▶</a:t>
            </a:r>
            <a:r>
              <a:rPr lang="ja-JP" altLang="en-US" sz="1400" dirty="0"/>
              <a:t>アポ獲得先に訪問し、提案を行います。</a:t>
            </a:r>
            <a:endParaRPr lang="en-US" altLang="ja-JP" sz="1400" dirty="0"/>
          </a:p>
          <a:p>
            <a:r>
              <a:rPr lang="ja-JP" altLang="en-US" sz="1400" dirty="0"/>
              <a:t>提案時に使用する資料は、下記の別添資料をご確認ください。</a:t>
            </a:r>
            <a:endParaRPr lang="en-US" altLang="ja-JP" sz="1400" dirty="0"/>
          </a:p>
          <a:p>
            <a:r>
              <a:rPr lang="ja-JP" altLang="en-US" sz="1400"/>
              <a:t>「</a:t>
            </a:r>
            <a:r>
              <a:rPr lang="en-US" altLang="ja-JP" sz="1400" dirty="0"/>
              <a:t>1_KidsDo</a:t>
            </a:r>
            <a:r>
              <a:rPr lang="ja-JP" altLang="en-US" sz="1400"/>
              <a:t>営業用資料」</a:t>
            </a:r>
            <a:endParaRPr lang="en-US" altLang="ja-JP" sz="1400" dirty="0"/>
          </a:p>
          <a:p>
            <a:r>
              <a:rPr lang="ja-JP" altLang="en-US" sz="1400"/>
              <a:t>「</a:t>
            </a:r>
            <a:r>
              <a:rPr lang="en-US" altLang="ja-JP" sz="1400" dirty="0"/>
              <a:t>2_Kidsdo</a:t>
            </a:r>
            <a:r>
              <a:rPr lang="ja-JP" altLang="en-US" sz="1400"/>
              <a:t>媒体資料」</a:t>
            </a:r>
            <a:endParaRPr lang="en-US" altLang="ja-JP" sz="1400" dirty="0"/>
          </a:p>
          <a:p>
            <a:r>
              <a:rPr lang="ja-JP" altLang="en-US" sz="1400"/>
              <a:t>「</a:t>
            </a:r>
            <a:r>
              <a:rPr lang="en-US" altLang="ja-JP" sz="1400" dirty="0"/>
              <a:t>3_KidsDo</a:t>
            </a:r>
            <a:r>
              <a:rPr lang="ja-JP" altLang="en-US" sz="1400"/>
              <a:t>広島市版配布先一覧」</a:t>
            </a:r>
            <a:endParaRPr lang="en-US" altLang="ja-JP" sz="1400" dirty="0"/>
          </a:p>
          <a:p>
            <a:r>
              <a:rPr lang="ja-JP" altLang="en-US" sz="1400"/>
              <a:t>「</a:t>
            </a:r>
            <a:r>
              <a:rPr lang="en-US" altLang="ja-JP" sz="1400" dirty="0"/>
              <a:t>5_KidsDo</a:t>
            </a:r>
            <a:r>
              <a:rPr lang="ja-JP" altLang="en-US" sz="1400"/>
              <a:t>広島版</a:t>
            </a:r>
            <a:r>
              <a:rPr lang="en-US" altLang="ja-JP" sz="1400" dirty="0"/>
              <a:t>_</a:t>
            </a:r>
            <a:r>
              <a:rPr lang="ja-JP" altLang="en-US" sz="1400"/>
              <a:t>広告枠申込書」</a:t>
            </a:r>
            <a:endParaRPr lang="en-US" altLang="ja-JP" sz="1400" dirty="0"/>
          </a:p>
          <a:p>
            <a:r>
              <a:rPr lang="ja-JP" altLang="en-US" sz="1400"/>
              <a:t>「参考</a:t>
            </a:r>
            <a:r>
              <a:rPr lang="en-US" altLang="ja-JP" sz="1400" dirty="0"/>
              <a:t>_</a:t>
            </a:r>
            <a:r>
              <a:rPr lang="en-US" altLang="ja-JP" sz="1400" dirty="0" err="1"/>
              <a:t>KidsDo</a:t>
            </a:r>
            <a:r>
              <a:rPr lang="en-US" altLang="ja-JP" sz="1400" dirty="0"/>
              <a:t>_</a:t>
            </a:r>
            <a:r>
              <a:rPr lang="ja-JP" altLang="en-US" sz="1400"/>
              <a:t>発行スケジュール」</a:t>
            </a:r>
            <a:endParaRPr lang="en-US" altLang="ja-JP" sz="1400" dirty="0"/>
          </a:p>
          <a:p>
            <a:r>
              <a:rPr lang="ja-JP" altLang="en-US" sz="1400"/>
              <a:t>「参考</a:t>
            </a:r>
            <a:r>
              <a:rPr lang="en-US" altLang="ja-JP" sz="1400" dirty="0"/>
              <a:t>_</a:t>
            </a:r>
            <a:r>
              <a:rPr lang="en" altLang="ja-JP" sz="1400" dirty="0" err="1"/>
              <a:t>KidsDo</a:t>
            </a:r>
            <a:r>
              <a:rPr lang="en" altLang="ja-JP" sz="1400" dirty="0"/>
              <a:t>_</a:t>
            </a:r>
            <a:r>
              <a:rPr lang="ja-JP" altLang="en-US" sz="1400"/>
              <a:t>商談利用</a:t>
            </a:r>
            <a:r>
              <a:rPr lang="en-US" altLang="ja-JP" sz="1400" dirty="0"/>
              <a:t>_</a:t>
            </a:r>
            <a:r>
              <a:rPr lang="ja-JP" altLang="en-US" sz="1400"/>
              <a:t>年間契約企画書サンプル」</a:t>
            </a:r>
            <a:r>
              <a:rPr lang="en-US" altLang="ja-JP" sz="1400" dirty="0"/>
              <a:t>※</a:t>
            </a:r>
            <a:r>
              <a:rPr lang="ja-JP" altLang="en-US" sz="1400"/>
              <a:t>該当業界があれば利用。</a:t>
            </a:r>
            <a:endParaRPr lang="en-US" altLang="ja-JP" sz="1400" dirty="0"/>
          </a:p>
          <a:p>
            <a:endParaRPr lang="en-US" altLang="ja-JP" sz="1400" dirty="0"/>
          </a:p>
          <a:p>
            <a:r>
              <a:rPr lang="en-US" altLang="ja-JP" sz="1400" dirty="0"/>
              <a:t>▶</a:t>
            </a:r>
            <a:r>
              <a:rPr lang="ja-JP" altLang="en-US" sz="1400" dirty="0"/>
              <a:t>提案時のポイントは下記のとおりです。</a:t>
            </a:r>
            <a:endParaRPr lang="en-US" altLang="ja-JP" sz="1400" dirty="0"/>
          </a:p>
          <a:p>
            <a:r>
              <a:rPr lang="ja-JP" altLang="en-US" sz="1400" dirty="0"/>
              <a:t>・</a:t>
            </a:r>
            <a:r>
              <a:rPr lang="en-US" altLang="ja-JP" sz="1400" dirty="0" err="1"/>
              <a:t>KidsDo</a:t>
            </a:r>
            <a:r>
              <a:rPr lang="ja-JP" altLang="en-US" sz="1400" dirty="0"/>
              <a:t>のエリア別の配布先リストについても提示できるようにしておきます。</a:t>
            </a:r>
            <a:endParaRPr lang="en-US" altLang="ja-JP" sz="1400" dirty="0"/>
          </a:p>
          <a:p>
            <a:r>
              <a:rPr lang="ja-JP" altLang="ja-JP" sz="1400" dirty="0"/>
              <a:t>　</a:t>
            </a:r>
            <a:r>
              <a:rPr lang="ja-JP" altLang="en-US" sz="1400" dirty="0"/>
              <a:t>企業によってはサービス提供エリアが限定されているため、そのエリア内で</a:t>
            </a:r>
            <a:endParaRPr lang="en-US" altLang="ja-JP" sz="1400" dirty="0"/>
          </a:p>
          <a:p>
            <a:r>
              <a:rPr lang="ja-JP" altLang="ja-JP" sz="1400" dirty="0"/>
              <a:t>　</a:t>
            </a:r>
            <a:r>
              <a:rPr lang="ja-JP" altLang="en-US" sz="1400" dirty="0"/>
              <a:t>どの程度の部数が配布されているかは重要な情報になる場合があります。</a:t>
            </a:r>
            <a:endParaRPr lang="en-US" altLang="ja-JP" sz="1400" dirty="0"/>
          </a:p>
          <a:p>
            <a:r>
              <a:rPr lang="ja-JP" altLang="en-US" sz="1400" dirty="0"/>
              <a:t>・</a:t>
            </a:r>
            <a:r>
              <a:rPr lang="en-US" altLang="ja-JP" sz="1400" dirty="0" err="1"/>
              <a:t>KidsDo</a:t>
            </a:r>
            <a:r>
              <a:rPr lang="ja-JP" altLang="en-US" sz="1400" dirty="0"/>
              <a:t>は学習フリーペーパーというコンセプトで発行するため、広告掲載ページ数が</a:t>
            </a:r>
            <a:endParaRPr lang="en-US" altLang="ja-JP" sz="1400" dirty="0"/>
          </a:p>
          <a:p>
            <a:r>
              <a:rPr lang="ja-JP" altLang="ja-JP" sz="1400" dirty="0"/>
              <a:t>　</a:t>
            </a:r>
            <a:r>
              <a:rPr lang="ja-JP" altLang="en-US" sz="1400" dirty="0"/>
              <a:t>学習コンテンツページの</a:t>
            </a:r>
            <a:r>
              <a:rPr lang="en-US" altLang="ja-JP" sz="1400" dirty="0"/>
              <a:t>1.5</a:t>
            </a:r>
            <a:r>
              <a:rPr lang="ja-JP" altLang="en-US" sz="1400" dirty="0"/>
              <a:t>倍以内に収まるようにするという編集方針であることも</a:t>
            </a:r>
            <a:endParaRPr lang="en-US" altLang="ja-JP" sz="1400" dirty="0"/>
          </a:p>
          <a:p>
            <a:r>
              <a:rPr lang="ja-JP" altLang="ja-JP" sz="1400" dirty="0"/>
              <a:t>　</a:t>
            </a:r>
            <a:r>
              <a:rPr lang="ja-JP" altLang="en-US" sz="1400" dirty="0"/>
              <a:t>伝えます。広告掲載の企業数が限られてくるため、広告主の広告がより目立つという</a:t>
            </a:r>
            <a:endParaRPr lang="en-US" altLang="ja-JP" sz="1400" dirty="0"/>
          </a:p>
          <a:p>
            <a:r>
              <a:rPr lang="ja-JP" altLang="ja-JP" sz="1400" dirty="0"/>
              <a:t>　</a:t>
            </a:r>
            <a:r>
              <a:rPr lang="ja-JP" altLang="en-US" sz="1400" dirty="0"/>
              <a:t>ことも</a:t>
            </a:r>
            <a:r>
              <a:rPr lang="en-US" altLang="ja-JP" sz="1400" dirty="0"/>
              <a:t>PR</a:t>
            </a:r>
            <a:r>
              <a:rPr lang="ja-JP" altLang="en-US" sz="1400" dirty="0"/>
              <a:t>出来ます。</a:t>
            </a:r>
            <a:endParaRPr lang="en-US" altLang="ja-JP" sz="1400" dirty="0"/>
          </a:p>
          <a:p>
            <a:endParaRPr lang="en-US" altLang="ja-JP" sz="1400" dirty="0"/>
          </a:p>
        </p:txBody>
      </p:sp>
    </p:spTree>
    <p:extLst>
      <p:ext uri="{BB962C8B-B14F-4D97-AF65-F5344CB8AC3E}">
        <p14:creationId xmlns:p14="http://schemas.microsoft.com/office/powerpoint/2010/main" val="1709561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クラウドマネージメント協会ロゴ.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32831" y="230038"/>
            <a:ext cx="1311169" cy="3130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3" name="直線コネクタ 2"/>
          <p:cNvCxnSpPr/>
          <p:nvPr/>
        </p:nvCxnSpPr>
        <p:spPr>
          <a:xfrm>
            <a:off x="92365" y="577680"/>
            <a:ext cx="9005455" cy="0"/>
          </a:xfrm>
          <a:prstGeom prst="line">
            <a:avLst/>
          </a:prstGeom>
        </p:spPr>
        <p:style>
          <a:lnRef idx="2">
            <a:schemeClr val="accent1"/>
          </a:lnRef>
          <a:fillRef idx="0">
            <a:schemeClr val="accent1"/>
          </a:fillRef>
          <a:effectRef idx="1">
            <a:schemeClr val="accent1"/>
          </a:effectRef>
          <a:fontRef idx="minor">
            <a:schemeClr val="tx1"/>
          </a:fontRef>
        </p:style>
      </p:cxnSp>
      <p:pic>
        <p:nvPicPr>
          <p:cNvPr id="6" name="図 5"/>
          <p:cNvPicPr>
            <a:picLocks noChangeAspect="1"/>
          </p:cNvPicPr>
          <p:nvPr/>
        </p:nvPicPr>
        <p:blipFill>
          <a:blip r:embed="rId3"/>
          <a:stretch>
            <a:fillRect/>
          </a:stretch>
        </p:blipFill>
        <p:spPr>
          <a:xfrm>
            <a:off x="0" y="0"/>
            <a:ext cx="9144000" cy="265757"/>
          </a:xfrm>
          <a:prstGeom prst="rect">
            <a:avLst/>
          </a:prstGeom>
        </p:spPr>
      </p:pic>
      <p:pic>
        <p:nvPicPr>
          <p:cNvPr id="24" name="図 23"/>
          <p:cNvPicPr>
            <a:picLocks noChangeAspect="1"/>
          </p:cNvPicPr>
          <p:nvPr/>
        </p:nvPicPr>
        <p:blipFill>
          <a:blip r:embed="rId3"/>
          <a:stretch>
            <a:fillRect/>
          </a:stretch>
        </p:blipFill>
        <p:spPr>
          <a:xfrm>
            <a:off x="0" y="6592243"/>
            <a:ext cx="9144000" cy="265757"/>
          </a:xfrm>
          <a:prstGeom prst="rect">
            <a:avLst/>
          </a:prstGeom>
        </p:spPr>
      </p:pic>
      <p:sp>
        <p:nvSpPr>
          <p:cNvPr id="18" name="テキスト ボックス 17"/>
          <p:cNvSpPr txBox="1"/>
          <p:nvPr/>
        </p:nvSpPr>
        <p:spPr>
          <a:xfrm>
            <a:off x="311726" y="230038"/>
            <a:ext cx="7404585" cy="369332"/>
          </a:xfrm>
          <a:prstGeom prst="rect">
            <a:avLst/>
          </a:prstGeom>
          <a:noFill/>
        </p:spPr>
        <p:txBody>
          <a:bodyPr wrap="square" rtlCol="0">
            <a:spAutoFit/>
          </a:bodyPr>
          <a:lstStyle/>
          <a:p>
            <a:r>
              <a:rPr lang="en-US" altLang="ja-JP" dirty="0"/>
              <a:t>Face.7</a:t>
            </a:r>
            <a:r>
              <a:rPr lang="ja-JP" altLang="en-US"/>
              <a:t>　</a:t>
            </a:r>
            <a:r>
              <a:rPr lang="ja-JP" altLang="en-US" dirty="0"/>
              <a:t>住宅系広告枠の営業方法について</a:t>
            </a:r>
          </a:p>
        </p:txBody>
      </p:sp>
      <p:sp>
        <p:nvSpPr>
          <p:cNvPr id="9" name="テキスト ボックス 8"/>
          <p:cNvSpPr txBox="1"/>
          <p:nvPr/>
        </p:nvSpPr>
        <p:spPr>
          <a:xfrm>
            <a:off x="209738" y="622422"/>
            <a:ext cx="8775724" cy="1200329"/>
          </a:xfrm>
          <a:prstGeom prst="rect">
            <a:avLst/>
          </a:prstGeom>
          <a:noFill/>
        </p:spPr>
        <p:txBody>
          <a:bodyPr wrap="square" rtlCol="0">
            <a:spAutoFit/>
          </a:bodyPr>
          <a:lstStyle/>
          <a:p>
            <a:r>
              <a:rPr lang="en-US" altLang="ja-JP" dirty="0" err="1"/>
              <a:t>KidsDo</a:t>
            </a:r>
            <a:r>
              <a:rPr lang="ja-JP" altLang="en-US" dirty="0"/>
              <a:t>は子育て世代向けの媒体になるため、住宅</a:t>
            </a:r>
            <a:r>
              <a:rPr lang="ja-JP" altLang="en-US"/>
              <a:t>系企業は</a:t>
            </a:r>
            <a:r>
              <a:rPr lang="ja-JP" altLang="en-US" dirty="0"/>
              <a:t>、営業先として有力な候補先になります。また、継続掲載の可能性も高いため、</a:t>
            </a:r>
            <a:r>
              <a:rPr lang="en-US" altLang="ja-JP" dirty="0" err="1"/>
              <a:t>KidsDo</a:t>
            </a:r>
            <a:r>
              <a:rPr lang="ja-JP" altLang="en-US" dirty="0"/>
              <a:t>の主要掲載先として、優先的にアプローチすることは重要です。</a:t>
            </a:r>
            <a:endParaRPr lang="en-US" altLang="ja-JP" dirty="0"/>
          </a:p>
          <a:p>
            <a:endParaRPr lang="en-US" altLang="ja-JP" dirty="0"/>
          </a:p>
        </p:txBody>
      </p:sp>
      <p:sp>
        <p:nvSpPr>
          <p:cNvPr id="10" name="テキスト ボックス 9"/>
          <p:cNvSpPr txBox="1"/>
          <p:nvPr/>
        </p:nvSpPr>
        <p:spPr>
          <a:xfrm>
            <a:off x="357906" y="1957691"/>
            <a:ext cx="8786094" cy="584775"/>
          </a:xfrm>
          <a:prstGeom prst="rect">
            <a:avLst/>
          </a:prstGeom>
          <a:noFill/>
        </p:spPr>
        <p:txBody>
          <a:bodyPr wrap="square" rtlCol="0">
            <a:spAutoFit/>
          </a:bodyPr>
          <a:lstStyle/>
          <a:p>
            <a:r>
              <a:rPr lang="ja-JP" altLang="en-US" u="sng"/>
              <a:t>年間契約で月々払いの</a:t>
            </a:r>
            <a:r>
              <a:rPr lang="ja-JP" altLang="en-US" u="sng" dirty="0"/>
              <a:t>パッケージ商品として提案します。</a:t>
            </a:r>
            <a:endParaRPr lang="en-US" altLang="ja-JP" u="sng" dirty="0"/>
          </a:p>
          <a:p>
            <a:r>
              <a:rPr lang="ja-JP" altLang="en-US" sz="1400"/>
              <a:t>・費用は、</a:t>
            </a:r>
            <a:r>
              <a:rPr lang="en-US" altLang="ja-JP" sz="1400" dirty="0"/>
              <a:t>1</a:t>
            </a:r>
            <a:r>
              <a:rPr lang="ja-JP" altLang="en-US" sz="1400"/>
              <a:t>回掲載料を</a:t>
            </a:r>
            <a:r>
              <a:rPr lang="en-US" altLang="ja-JP" sz="1400" dirty="0"/>
              <a:t>1/2</a:t>
            </a:r>
            <a:r>
              <a:rPr lang="ja-JP" altLang="en-US" sz="1400"/>
              <a:t>ずつ毎月お支払いいただく。</a:t>
            </a:r>
            <a:endParaRPr lang="en-US" altLang="ja-JP" sz="1400" dirty="0"/>
          </a:p>
        </p:txBody>
      </p:sp>
      <p:sp>
        <p:nvSpPr>
          <p:cNvPr id="14" name="角丸四角形 13"/>
          <p:cNvSpPr/>
          <p:nvPr/>
        </p:nvSpPr>
        <p:spPr>
          <a:xfrm>
            <a:off x="357906" y="1603118"/>
            <a:ext cx="1037038" cy="372828"/>
          </a:xfrm>
          <a:prstGeom prst="round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Point</a:t>
            </a:r>
            <a:endParaRPr kumimoji="1" lang="ja-JP" altLang="en-US" dirty="0"/>
          </a:p>
        </p:txBody>
      </p:sp>
      <p:sp>
        <p:nvSpPr>
          <p:cNvPr id="2" name="角丸四角形 1">
            <a:extLst>
              <a:ext uri="{FF2B5EF4-FFF2-40B4-BE49-F238E27FC236}">
                <a16:creationId xmlns:a16="http://schemas.microsoft.com/office/drawing/2014/main" id="{C55B50C6-5C15-89D9-C6A3-AF9097E761F7}"/>
              </a:ext>
            </a:extLst>
          </p:cNvPr>
          <p:cNvSpPr/>
          <p:nvPr/>
        </p:nvSpPr>
        <p:spPr>
          <a:xfrm>
            <a:off x="311726" y="2677406"/>
            <a:ext cx="1037038" cy="372828"/>
          </a:xfrm>
          <a:prstGeom prst="round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STEP1</a:t>
            </a:r>
            <a:endParaRPr kumimoji="1" lang="ja-JP" altLang="en-US" dirty="0"/>
          </a:p>
        </p:txBody>
      </p:sp>
      <p:sp>
        <p:nvSpPr>
          <p:cNvPr id="4" name="角丸四角形 3">
            <a:extLst>
              <a:ext uri="{FF2B5EF4-FFF2-40B4-BE49-F238E27FC236}">
                <a16:creationId xmlns:a16="http://schemas.microsoft.com/office/drawing/2014/main" id="{F6E657A7-FF75-3FDE-0F3A-B1B1C8A070CB}"/>
              </a:ext>
            </a:extLst>
          </p:cNvPr>
          <p:cNvSpPr/>
          <p:nvPr/>
        </p:nvSpPr>
        <p:spPr>
          <a:xfrm>
            <a:off x="1348764" y="2677406"/>
            <a:ext cx="7262151" cy="372828"/>
          </a:xfrm>
          <a:prstGeom prst="roundRect">
            <a:avLst/>
          </a:prstGeom>
          <a:solidFill>
            <a:schemeClr val="bg1"/>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a:solidFill>
                  <a:schemeClr val="tx1"/>
                </a:solidFill>
              </a:rPr>
              <a:t>営業対象企業のリストアップと</a:t>
            </a:r>
            <a:r>
              <a:rPr kumimoji="1" lang="en-US" altLang="ja-JP" dirty="0">
                <a:solidFill>
                  <a:schemeClr val="tx1"/>
                </a:solidFill>
              </a:rPr>
              <a:t>DM</a:t>
            </a:r>
            <a:r>
              <a:rPr kumimoji="1" lang="ja-JP" altLang="en-US" dirty="0">
                <a:solidFill>
                  <a:schemeClr val="tx1"/>
                </a:solidFill>
              </a:rPr>
              <a:t>送付</a:t>
            </a:r>
          </a:p>
        </p:txBody>
      </p:sp>
      <p:sp>
        <p:nvSpPr>
          <p:cNvPr id="5" name="テキスト ボックス 4">
            <a:extLst>
              <a:ext uri="{FF2B5EF4-FFF2-40B4-BE49-F238E27FC236}">
                <a16:creationId xmlns:a16="http://schemas.microsoft.com/office/drawing/2014/main" id="{505D52AE-7075-192B-F30A-55FC8B195189}"/>
              </a:ext>
            </a:extLst>
          </p:cNvPr>
          <p:cNvSpPr txBox="1"/>
          <p:nvPr/>
        </p:nvSpPr>
        <p:spPr>
          <a:xfrm>
            <a:off x="1348764" y="3051411"/>
            <a:ext cx="7749056" cy="3970318"/>
          </a:xfrm>
          <a:prstGeom prst="rect">
            <a:avLst/>
          </a:prstGeom>
          <a:noFill/>
        </p:spPr>
        <p:txBody>
          <a:bodyPr wrap="square" rtlCol="0">
            <a:spAutoFit/>
          </a:bodyPr>
          <a:lstStyle/>
          <a:p>
            <a:r>
              <a:rPr lang="en-US" altLang="ja-JP" sz="1400" dirty="0"/>
              <a:t>▶</a:t>
            </a:r>
            <a:r>
              <a:rPr lang="ja-JP" altLang="en-US" sz="1400" dirty="0"/>
              <a:t>対象企業のリストアップを行います。</a:t>
            </a:r>
            <a:endParaRPr lang="en-US" altLang="ja-JP" sz="1400" dirty="0"/>
          </a:p>
          <a:p>
            <a:r>
              <a:rPr lang="ja-JP" altLang="en-US" sz="1400"/>
              <a:t>下記</a:t>
            </a:r>
            <a:r>
              <a:rPr lang="ja-JP" altLang="en-US" sz="1400" dirty="0"/>
              <a:t>の情報を参照して対象企業をリストアップしてください。</a:t>
            </a:r>
            <a:endParaRPr lang="en-US" altLang="ja-JP" sz="1400" dirty="0"/>
          </a:p>
          <a:p>
            <a:endParaRPr lang="en-US" altLang="ja-JP" sz="1400" dirty="0"/>
          </a:p>
          <a:p>
            <a:r>
              <a:rPr lang="ja-JP" altLang="en-US" sz="1400" dirty="0"/>
              <a:t>・各都道府県の工務店協会などの工務店一覧サイト（広島の場合）</a:t>
            </a:r>
            <a:endParaRPr lang="en-US" altLang="ja-JP" sz="1400" dirty="0"/>
          </a:p>
          <a:p>
            <a:r>
              <a:rPr lang="en-US" altLang="ja-JP" sz="1400" dirty="0">
                <a:hlinkClick r:id="rId4"/>
              </a:rPr>
              <a:t>http://www.h-bn.jp/?page_id=10</a:t>
            </a:r>
            <a:endParaRPr lang="en-US" altLang="ja-JP" sz="1400" dirty="0"/>
          </a:p>
          <a:p>
            <a:endParaRPr lang="en-US" altLang="ja-JP" sz="1400" dirty="0"/>
          </a:p>
          <a:p>
            <a:r>
              <a:rPr lang="ja-JP" altLang="en-US" sz="1400" dirty="0"/>
              <a:t>・スーモの工務店一覧サイト</a:t>
            </a:r>
            <a:endParaRPr lang="en-US" altLang="ja-JP" sz="1400" dirty="0"/>
          </a:p>
          <a:p>
            <a:r>
              <a:rPr lang="en-US" altLang="ja-JP" sz="1400" dirty="0">
                <a:hlinkClick r:id="rId5"/>
              </a:rPr>
              <a:t>http://suumo.jp/house/hj/front/HJD3L0201.do?TD=34&amp;IT=02&amp;GA=HJD3L0201&amp;DC=01</a:t>
            </a:r>
            <a:endParaRPr lang="en-US" altLang="ja-JP" sz="1400" dirty="0"/>
          </a:p>
          <a:p>
            <a:endParaRPr lang="en-US" altLang="ja-JP" sz="1400" dirty="0"/>
          </a:p>
          <a:p>
            <a:r>
              <a:rPr lang="ja-JP" altLang="en-US" sz="1400" dirty="0"/>
              <a:t>・リクルート発行の「注文住宅」掲載会社</a:t>
            </a:r>
            <a:endParaRPr lang="en-US" altLang="ja-JP" sz="1400" dirty="0"/>
          </a:p>
          <a:p>
            <a:endParaRPr lang="en-US" altLang="ja-JP" sz="1400" dirty="0"/>
          </a:p>
          <a:p>
            <a:r>
              <a:rPr lang="en-US" altLang="ja-JP" sz="1400" dirty="0"/>
              <a:t>▶</a:t>
            </a:r>
            <a:r>
              <a:rPr lang="ja-JP" altLang="en-US" sz="1400" dirty="0"/>
              <a:t>リストアップした先に対して、</a:t>
            </a:r>
            <a:r>
              <a:rPr lang="en-US" altLang="ja-JP" sz="1400" dirty="0"/>
              <a:t>DM</a:t>
            </a:r>
            <a:r>
              <a:rPr lang="ja-JP" altLang="en-US" sz="1400" dirty="0"/>
              <a:t>発送を行います。</a:t>
            </a:r>
            <a:endParaRPr lang="en-US" altLang="ja-JP" sz="1400" dirty="0"/>
          </a:p>
          <a:p>
            <a:r>
              <a:rPr lang="ja-JP" altLang="en-US" sz="1400" dirty="0"/>
              <a:t>発送する</a:t>
            </a:r>
            <a:r>
              <a:rPr lang="en-US" altLang="ja-JP" sz="1400" dirty="0"/>
              <a:t>DM</a:t>
            </a:r>
            <a:r>
              <a:rPr lang="ja-JP" altLang="en-US" sz="1400" dirty="0"/>
              <a:t>については、以下の内容を送ります。</a:t>
            </a:r>
            <a:endParaRPr lang="en-US" altLang="ja-JP" sz="1400" dirty="0"/>
          </a:p>
          <a:p>
            <a:r>
              <a:rPr lang="ja-JP" altLang="en-US" sz="1400"/>
              <a:t>・参考</a:t>
            </a:r>
            <a:r>
              <a:rPr lang="en-US" altLang="ja-JP" sz="1400" dirty="0"/>
              <a:t>_</a:t>
            </a:r>
            <a:r>
              <a:rPr lang="en" altLang="ja-JP" sz="1400" dirty="0"/>
              <a:t>DM</a:t>
            </a:r>
            <a:r>
              <a:rPr lang="ja-JP" altLang="en-US" sz="1400"/>
              <a:t>同梱</a:t>
            </a:r>
            <a:r>
              <a:rPr lang="en-US" altLang="ja-JP" sz="1400" dirty="0"/>
              <a:t>_</a:t>
            </a:r>
            <a:r>
              <a:rPr lang="ja-JP" altLang="en-US" sz="1400"/>
              <a:t>挨拶状</a:t>
            </a:r>
            <a:endParaRPr lang="en-US" altLang="ja-JP" sz="1400" dirty="0"/>
          </a:p>
          <a:p>
            <a:r>
              <a:rPr lang="ja-JP" altLang="en-US" sz="1400"/>
              <a:t>・参考</a:t>
            </a:r>
            <a:r>
              <a:rPr lang="en-US" altLang="ja-JP" sz="1400" dirty="0"/>
              <a:t>_</a:t>
            </a:r>
            <a:r>
              <a:rPr lang="en" altLang="ja-JP" sz="1400" dirty="0"/>
              <a:t>DM</a:t>
            </a:r>
            <a:r>
              <a:rPr lang="ja-JP" altLang="en-US" sz="1400"/>
              <a:t>同梱用</a:t>
            </a:r>
            <a:r>
              <a:rPr lang="en-US" altLang="ja-JP" sz="1400" dirty="0"/>
              <a:t>_</a:t>
            </a:r>
            <a:r>
              <a:rPr lang="ja-JP" altLang="en-US" sz="1400"/>
              <a:t>簡易チラシ</a:t>
            </a:r>
            <a:endParaRPr lang="en-US" altLang="ja-JP" sz="1400" dirty="0"/>
          </a:p>
          <a:p>
            <a:r>
              <a:rPr lang="ja-JP" altLang="en-US" sz="1400"/>
              <a:t>・</a:t>
            </a:r>
            <a:r>
              <a:rPr lang="en-US" altLang="ja-JP" sz="1400" dirty="0" err="1"/>
              <a:t>KidsDo</a:t>
            </a:r>
            <a:r>
              <a:rPr lang="ja-JP" altLang="en-US" sz="1400"/>
              <a:t>見本誌</a:t>
            </a:r>
            <a:endParaRPr lang="en-US" altLang="ja-JP" sz="1400" dirty="0"/>
          </a:p>
          <a:p>
            <a:r>
              <a:rPr lang="ja-JP" altLang="ja-JP" sz="1400"/>
              <a:t>　</a:t>
            </a:r>
            <a:r>
              <a:rPr lang="en-US" altLang="ja-JP" sz="1400" dirty="0"/>
              <a:t>※</a:t>
            </a:r>
            <a:r>
              <a:rPr lang="ja-JP" altLang="en-US" sz="1400"/>
              <a:t>掲載イメージや年間の掲載タイトル例などを同封すると効果的です。</a:t>
            </a:r>
            <a:r>
              <a:rPr lang="ja-JP" altLang="ja-JP" sz="1400"/>
              <a:t>　</a:t>
            </a:r>
            <a:endParaRPr lang="en-US" altLang="ja-JP" sz="1400" dirty="0"/>
          </a:p>
          <a:p>
            <a:endParaRPr lang="en-US" altLang="ja-JP" sz="1400" dirty="0"/>
          </a:p>
        </p:txBody>
      </p:sp>
    </p:spTree>
    <p:extLst>
      <p:ext uri="{BB962C8B-B14F-4D97-AF65-F5344CB8AC3E}">
        <p14:creationId xmlns:p14="http://schemas.microsoft.com/office/powerpoint/2010/main" val="2482229251"/>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インスピレーション">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1514</TotalTime>
  <Words>2768</Words>
  <Application>Microsoft Macintosh PowerPoint</Application>
  <PresentationFormat>画面に合わせる (4:3)</PresentationFormat>
  <Paragraphs>236</Paragraphs>
  <Slides>13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13</vt:i4>
      </vt:variant>
    </vt:vector>
  </HeadingPairs>
  <TitlesOfParts>
    <vt:vector size="18" baseType="lpstr">
      <vt:lpstr>メイリオ</vt:lpstr>
      <vt:lpstr>Arial</vt:lpstr>
      <vt:lpstr>Calibri</vt:lpstr>
      <vt:lpstr>News Gothic MT</vt:lpstr>
      <vt:lpstr>ホワイト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INTERLOGIC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Harada Mitsuharu</dc:creator>
  <cp:lastModifiedBy>Microsoft Office User</cp:lastModifiedBy>
  <cp:revision>101</cp:revision>
  <cp:lastPrinted>2015-01-29T05:00:25Z</cp:lastPrinted>
  <dcterms:created xsi:type="dcterms:W3CDTF">2014-09-04T22:53:22Z</dcterms:created>
  <dcterms:modified xsi:type="dcterms:W3CDTF">2022-08-22T16:00:18Z</dcterms:modified>
</cp:coreProperties>
</file>